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36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26657F-3B5B-423A-AF05-52FA09E4C0D9}" type="datetimeFigureOut">
              <a:rPr lang="en-GB" smtClean="0"/>
              <a:t>25/06/2013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738D5-BBBA-478F-8E63-E97F912308AF}"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26657F-3B5B-423A-AF05-52FA09E4C0D9}" type="datetimeFigureOut">
              <a:rPr lang="en-GB" smtClean="0"/>
              <a:t>25/06/2013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738D5-BBBA-478F-8E63-E97F912308A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26657F-3B5B-423A-AF05-52FA09E4C0D9}" type="datetimeFigureOut">
              <a:rPr lang="en-GB" smtClean="0"/>
              <a:t>25/06/2013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738D5-BBBA-478F-8E63-E97F912308A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26657F-3B5B-423A-AF05-52FA09E4C0D9}" type="datetimeFigureOut">
              <a:rPr lang="en-GB" smtClean="0"/>
              <a:t>25/06/2013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738D5-BBBA-478F-8E63-E97F912308A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6657F-3B5B-423A-AF05-52FA09E4C0D9}" type="datetimeFigureOut">
              <a:rPr lang="en-GB" smtClean="0"/>
              <a:t>25/06/2013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738D5-BBBA-478F-8E63-E97F912308A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26657F-3B5B-423A-AF05-52FA09E4C0D9}" type="datetimeFigureOut">
              <a:rPr lang="en-GB" smtClean="0"/>
              <a:t>25/06/2013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4738D5-BBBA-478F-8E63-E97F912308A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26657F-3B5B-423A-AF05-52FA09E4C0D9}" type="datetimeFigureOut">
              <a:rPr lang="en-GB" smtClean="0"/>
              <a:t>25/06/2013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4738D5-BBBA-478F-8E63-E97F912308A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26657F-3B5B-423A-AF05-52FA09E4C0D9}" type="datetimeFigureOut">
              <a:rPr lang="en-GB" smtClean="0"/>
              <a:t>25/06/2013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4738D5-BBBA-478F-8E63-E97F912308A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6657F-3B5B-423A-AF05-52FA09E4C0D9}" type="datetimeFigureOut">
              <a:rPr lang="en-GB" smtClean="0"/>
              <a:t>25/06/2013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4738D5-BBBA-478F-8E63-E97F912308A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6657F-3B5B-423A-AF05-52FA09E4C0D9}" type="datetimeFigureOut">
              <a:rPr lang="en-GB" smtClean="0"/>
              <a:t>25/06/2013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4738D5-BBBA-478F-8E63-E97F912308A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6657F-3B5B-423A-AF05-52FA09E4C0D9}" type="datetimeFigureOut">
              <a:rPr lang="en-GB" smtClean="0"/>
              <a:t>25/06/2013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4738D5-BBBA-478F-8E63-E97F912308A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6657F-3B5B-423A-AF05-52FA09E4C0D9}" type="datetimeFigureOut">
              <a:rPr lang="en-GB" smtClean="0"/>
              <a:t>25/06/2013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738D5-BBBA-478F-8E63-E97F912308A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descr="read on logo.png"/>
          <p:cNvPicPr>
            <a:picLocks noChangeAspect="1"/>
          </p:cNvPicPr>
          <p:nvPr/>
        </p:nvPicPr>
        <p:blipFill>
          <a:blip r:embed="rId2" cstate="email"/>
          <a:srcRect/>
          <a:stretch>
            <a:fillRect/>
          </a:stretch>
        </p:blipFill>
        <p:spPr>
          <a:xfrm>
            <a:off x="7641341" y="5974695"/>
            <a:ext cx="1323147" cy="622657"/>
          </a:xfrm>
          <a:prstGeom prst="ellipse">
            <a:avLst/>
          </a:prstGeom>
        </p:spPr>
      </p:pic>
      <p:pic>
        <p:nvPicPr>
          <p:cNvPr id="5" name="Picture 5" descr="64845_cover.jpg"/>
          <p:cNvPicPr>
            <a:picLocks noChangeAspect="1"/>
          </p:cNvPicPr>
          <p:nvPr/>
        </p:nvPicPr>
        <p:blipFill>
          <a:blip r:embed="rId3" cstate="print"/>
          <a:srcRect l="55907" t="14229" b="56221"/>
          <a:stretch>
            <a:fillRect/>
          </a:stretch>
        </p:blipFill>
        <p:spPr bwMode="auto">
          <a:xfrm>
            <a:off x="-71438" y="1065213"/>
            <a:ext cx="9286876" cy="4727575"/>
          </a:xfrm>
          <a:prstGeom prst="rect">
            <a:avLst/>
          </a:prstGeom>
          <a:noFill/>
          <a:ln w="38100">
            <a:solidFill>
              <a:schemeClr val="bg1"/>
            </a:solidFill>
            <a:miter lim="800000"/>
            <a:headEnd/>
            <a:tailEnd/>
          </a:ln>
        </p:spPr>
      </p:pic>
      <p:pic>
        <p:nvPicPr>
          <p:cNvPr id="6" name="Picture 5" descr="64845_Title page.jpg"/>
          <p:cNvPicPr>
            <a:picLocks noChangeAspect="1"/>
          </p:cNvPicPr>
          <p:nvPr/>
        </p:nvPicPr>
        <p:blipFill>
          <a:blip r:embed="rId4" cstate="print"/>
          <a:srcRect l="21650" t="67175" r="31100" b="1909"/>
          <a:stretch>
            <a:fillRect/>
          </a:stretch>
        </p:blipFill>
        <p:spPr>
          <a:xfrm>
            <a:off x="6756400" y="1268413"/>
            <a:ext cx="1919288" cy="1152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809582" y="332656"/>
            <a:ext cx="7524836" cy="646331"/>
          </a:xfrm>
          <a:prstGeom prst="rect">
            <a:avLst/>
          </a:prstGeom>
          <a:noFill/>
        </p:spPr>
        <p:txBody>
          <a:bodyPr wrap="square" rtlCol="0">
            <a:spAutoFit/>
          </a:bodyPr>
          <a:lstStyle/>
          <a:p>
            <a:r>
              <a:rPr lang="en-GB" sz="3600" dirty="0" smtClean="0">
                <a:solidFill>
                  <a:schemeClr val="bg1"/>
                </a:solidFill>
                <a:latin typeface="Tahoma" pitchFamily="34" charset="0"/>
                <a:cs typeface="Tahoma" pitchFamily="34" charset="0"/>
              </a:rPr>
              <a:t>A writing activity with the author of:</a:t>
            </a:r>
            <a:endParaRPr lang="en-GB" sz="3600" dirty="0">
              <a:solidFill>
                <a:schemeClr val="bg1"/>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Content Placeholder 2"/>
          <p:cNvSpPr txBox="1">
            <a:spLocks/>
          </p:cNvSpPr>
          <p:nvPr/>
        </p:nvSpPr>
        <p:spPr>
          <a:xfrm>
            <a:off x="0" y="1628775"/>
            <a:ext cx="9144000" cy="4608513"/>
          </a:xfrm>
          <a:prstGeom prst="rect">
            <a:avLst/>
          </a:prstGeom>
          <a:solidFill>
            <a:schemeClr val="tx2">
              <a:lumMod val="50000"/>
            </a:schemeClr>
          </a:solidFill>
        </p:spPr>
        <p:txBody>
          <a:bodyPr vert="horz" lIns="720000" tIns="360000" rIns="720000" bIns="180000" rtlCol="0">
            <a:normAutofit fontScale="77500" lnSpcReduction="20000"/>
          </a:bodyPr>
          <a:lstStyle/>
          <a:p>
            <a:pPr algn="ctr">
              <a:spcBef>
                <a:spcPts val="2400"/>
              </a:spcBef>
            </a:pPr>
            <a:r>
              <a:rPr lang="en-GB" sz="4400" dirty="0" smtClean="0">
                <a:solidFill>
                  <a:schemeClr val="bg1"/>
                </a:solidFill>
                <a:latin typeface="Tahoma" pitchFamily="34" charset="0"/>
                <a:cs typeface="Tahoma" pitchFamily="34" charset="0"/>
              </a:rPr>
              <a:t>Pick a word. </a:t>
            </a:r>
          </a:p>
          <a:p>
            <a:pPr algn="ctr">
              <a:spcBef>
                <a:spcPts val="2400"/>
              </a:spcBef>
            </a:pPr>
            <a:r>
              <a:rPr lang="en-GB" sz="4400" dirty="0" smtClean="0">
                <a:solidFill>
                  <a:schemeClr val="bg1"/>
                </a:solidFill>
                <a:latin typeface="Tahoma" pitchFamily="34" charset="0"/>
                <a:cs typeface="Tahoma" pitchFamily="34" charset="0"/>
              </a:rPr>
              <a:t>Any word.</a:t>
            </a:r>
          </a:p>
          <a:p>
            <a:pPr algn="ctr">
              <a:spcBef>
                <a:spcPts val="2400"/>
              </a:spcBef>
            </a:pPr>
            <a:r>
              <a:rPr lang="en-GB" sz="4400" dirty="0" smtClean="0">
                <a:solidFill>
                  <a:schemeClr val="bg1"/>
                </a:solidFill>
                <a:latin typeface="Tahoma" pitchFamily="34" charset="0"/>
                <a:cs typeface="Tahoma" pitchFamily="34" charset="0"/>
              </a:rPr>
              <a:t>Put that word into a punchy story title. </a:t>
            </a:r>
          </a:p>
          <a:p>
            <a:pPr algn="ctr">
              <a:spcBef>
                <a:spcPts val="2400"/>
              </a:spcBef>
            </a:pPr>
            <a:r>
              <a:rPr lang="en-GB" sz="4400" dirty="0" smtClean="0">
                <a:solidFill>
                  <a:schemeClr val="bg1"/>
                </a:solidFill>
                <a:latin typeface="Tahoma" pitchFamily="34" charset="0"/>
                <a:cs typeface="Tahoma" pitchFamily="34" charset="0"/>
              </a:rPr>
              <a:t>For instance, if I choose the word ‘stroke’, I might put it into the title: </a:t>
            </a:r>
          </a:p>
          <a:p>
            <a:pPr algn="ctr">
              <a:spcBef>
                <a:spcPts val="2400"/>
              </a:spcBef>
            </a:pPr>
            <a:r>
              <a:rPr lang="en-GB" sz="4400" i="1" dirty="0" smtClean="0">
                <a:solidFill>
                  <a:schemeClr val="bg1"/>
                </a:solidFill>
                <a:latin typeface="Tahoma" pitchFamily="34" charset="0"/>
                <a:cs typeface="Tahoma" pitchFamily="34" charset="0"/>
              </a:rPr>
              <a:t>Stroke of Luck</a:t>
            </a:r>
          </a:p>
        </p:txBody>
      </p:sp>
      <p:sp>
        <p:nvSpPr>
          <p:cNvPr id="5" name="Rectangle 4"/>
          <p:cNvSpPr/>
          <p:nvPr/>
        </p:nvSpPr>
        <p:spPr>
          <a:xfrm>
            <a:off x="0" y="1484313"/>
            <a:ext cx="9144000" cy="144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p:nvSpPr>
        <p:spPr>
          <a:xfrm>
            <a:off x="0" y="6237288"/>
            <a:ext cx="9144000" cy="144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Title 1"/>
          <p:cNvSpPr txBox="1">
            <a:spLocks/>
          </p:cNvSpPr>
          <p:nvPr/>
        </p:nvSpPr>
        <p:spPr>
          <a:xfrm>
            <a:off x="2771775" y="274638"/>
            <a:ext cx="6121400" cy="92233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6000" dirty="0" smtClean="0">
                <a:solidFill>
                  <a:schemeClr val="tx1">
                    <a:lumMod val="75000"/>
                    <a:lumOff val="25000"/>
                  </a:schemeClr>
                </a:solidFill>
                <a:latin typeface="Times New Roman" pitchFamily="18" charset="0"/>
                <a:ea typeface="+mj-ea"/>
                <a:cs typeface="Times New Roman" pitchFamily="18" charset="0"/>
              </a:rPr>
              <a:t>Start with a word</a:t>
            </a:r>
            <a:endParaRPr kumimoji="0" lang="en-GB" sz="6000" b="0" i="1" u="none" strike="noStrike" kern="1200" cap="none" spc="0" normalizeH="0" baseline="0" noProof="0" dirty="0">
              <a:ln>
                <a:noFill/>
              </a:ln>
              <a:solidFill>
                <a:schemeClr val="tx1">
                  <a:lumMod val="75000"/>
                  <a:lumOff val="25000"/>
                </a:schemeClr>
              </a:solidFill>
              <a:effectLst/>
              <a:uLnTx/>
              <a:uFillTx/>
              <a:latin typeface="Times New Roman" pitchFamily="18" charset="0"/>
              <a:ea typeface="+mj-ea"/>
              <a:cs typeface="Times New Roman" pitchFamily="18" charset="0"/>
            </a:endParaRPr>
          </a:p>
        </p:txBody>
      </p:sp>
      <p:pic>
        <p:nvPicPr>
          <p:cNvPr id="8" name="Picture 13" descr="64845_Title page.jpg"/>
          <p:cNvPicPr>
            <a:picLocks noChangeAspect="1"/>
          </p:cNvPicPr>
          <p:nvPr/>
        </p:nvPicPr>
        <p:blipFill>
          <a:blip r:embed="rId2" cstate="print"/>
          <a:srcRect b="39696"/>
          <a:stretch>
            <a:fillRect/>
          </a:stretch>
        </p:blipFill>
        <p:spPr bwMode="auto">
          <a:xfrm>
            <a:off x="179388" y="115888"/>
            <a:ext cx="2286000" cy="1265237"/>
          </a:xfrm>
          <a:prstGeom prst="rect">
            <a:avLst/>
          </a:prstGeom>
          <a:noFill/>
          <a:ln w="9525">
            <a:noFill/>
            <a:miter lim="800000"/>
            <a:headEnd/>
            <a:tailEnd/>
          </a:ln>
        </p:spPr>
      </p:pic>
      <p:pic>
        <p:nvPicPr>
          <p:cNvPr id="10" name="Picture 9" descr="read on logo.png"/>
          <p:cNvPicPr>
            <a:picLocks noChangeAspect="1"/>
          </p:cNvPicPr>
          <p:nvPr/>
        </p:nvPicPr>
        <p:blipFill>
          <a:blip r:embed="rId3" cstate="email"/>
          <a:srcRect/>
          <a:stretch>
            <a:fillRect/>
          </a:stretch>
        </p:blipFill>
        <p:spPr>
          <a:xfrm>
            <a:off x="8100392" y="6406743"/>
            <a:ext cx="864096" cy="406633"/>
          </a:xfrm>
          <a:prstGeom prst="ellipse">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Content Placeholder 2"/>
          <p:cNvSpPr txBox="1">
            <a:spLocks/>
          </p:cNvSpPr>
          <p:nvPr/>
        </p:nvSpPr>
        <p:spPr>
          <a:xfrm>
            <a:off x="0" y="1628775"/>
            <a:ext cx="9144000" cy="4608513"/>
          </a:xfrm>
          <a:prstGeom prst="rect">
            <a:avLst/>
          </a:prstGeom>
          <a:solidFill>
            <a:schemeClr val="tx2">
              <a:lumMod val="50000"/>
            </a:schemeClr>
          </a:solidFill>
        </p:spPr>
        <p:txBody>
          <a:bodyPr vert="horz" lIns="720000" tIns="360000" rIns="720000" bIns="180000" rtlCol="0">
            <a:noAutofit/>
          </a:bodyPr>
          <a:lstStyle/>
          <a:p>
            <a:pPr>
              <a:spcBef>
                <a:spcPts val="2400"/>
              </a:spcBef>
            </a:pPr>
            <a:r>
              <a:rPr lang="en-GB" dirty="0" smtClean="0">
                <a:solidFill>
                  <a:schemeClr val="bg1"/>
                </a:solidFill>
                <a:latin typeface="Tahoma" pitchFamily="34" charset="0"/>
                <a:cs typeface="Tahoma" pitchFamily="34" charset="0"/>
              </a:rPr>
              <a:t>Now write a story synopsis based on that title (as I did for writing </a:t>
            </a:r>
            <a:r>
              <a:rPr lang="en-GB" i="1" dirty="0" smtClean="0">
                <a:solidFill>
                  <a:schemeClr val="bg1"/>
                </a:solidFill>
                <a:latin typeface="Tahoma" pitchFamily="34" charset="0"/>
                <a:cs typeface="Tahoma" pitchFamily="34" charset="0"/>
              </a:rPr>
              <a:t>Point Danger</a:t>
            </a:r>
            <a:r>
              <a:rPr lang="en-GB" dirty="0" smtClean="0">
                <a:solidFill>
                  <a:schemeClr val="bg1"/>
                </a:solidFill>
                <a:latin typeface="Tahoma" pitchFamily="34" charset="0"/>
                <a:cs typeface="Tahoma" pitchFamily="34" charset="0"/>
              </a:rPr>
              <a:t>). Using the previous </a:t>
            </a:r>
            <a:r>
              <a:rPr lang="en-GB" dirty="0" smtClean="0">
                <a:solidFill>
                  <a:schemeClr val="bg1"/>
                </a:solidFill>
                <a:latin typeface="Tahoma" pitchFamily="34" charset="0"/>
                <a:cs typeface="Tahoma" pitchFamily="34" charset="0"/>
              </a:rPr>
              <a:t>example, </a:t>
            </a:r>
            <a:r>
              <a:rPr lang="en-GB" dirty="0" smtClean="0">
                <a:solidFill>
                  <a:schemeClr val="bg1"/>
                </a:solidFill>
                <a:latin typeface="Tahoma" pitchFamily="34" charset="0"/>
                <a:cs typeface="Tahoma" pitchFamily="34" charset="0"/>
              </a:rPr>
              <a:t>I would write a synopsis like this:</a:t>
            </a:r>
          </a:p>
          <a:p>
            <a:pPr>
              <a:lnSpc>
                <a:spcPct val="170000"/>
              </a:lnSpc>
              <a:spcBef>
                <a:spcPts val="3000"/>
              </a:spcBef>
            </a:pPr>
            <a:r>
              <a:rPr lang="en-GB" sz="1600" i="1" dirty="0" smtClean="0">
                <a:solidFill>
                  <a:schemeClr val="bg1"/>
                </a:solidFill>
                <a:latin typeface="Tahoma" pitchFamily="34" charset="0"/>
                <a:cs typeface="Tahoma" pitchFamily="34" charset="0"/>
              </a:rPr>
              <a:t>A girl, (let’s give her a name – always helps) Jess, is desperate to win the school swimming championship, but her rival is determined to stop her getting to the finals. She uses every trick in the book, but Jess beats her at every turn. Finally, Jess misses the final due to her own kindness. She is held up helping her ill, elderly neighbour. </a:t>
            </a:r>
          </a:p>
          <a:p>
            <a:pPr>
              <a:lnSpc>
                <a:spcPct val="170000"/>
              </a:lnSpc>
              <a:spcBef>
                <a:spcPts val="1200"/>
              </a:spcBef>
            </a:pPr>
            <a:r>
              <a:rPr lang="en-GB" sz="1600" i="1" dirty="0" smtClean="0">
                <a:solidFill>
                  <a:schemeClr val="bg1"/>
                </a:solidFill>
                <a:latin typeface="Tahoma" pitchFamily="34" charset="0"/>
                <a:cs typeface="Tahoma" pitchFamily="34" charset="0"/>
              </a:rPr>
              <a:t>But Jess has the last laugh, because the old woman had just bought a winning lottery ticket and gives Jess a big reward. The story goes into the paper, the organisers of the final see why Jess missed it, and give Jess another chance. This time ... she wins!</a:t>
            </a:r>
          </a:p>
        </p:txBody>
      </p:sp>
      <p:sp>
        <p:nvSpPr>
          <p:cNvPr id="5" name="Rectangle 4"/>
          <p:cNvSpPr/>
          <p:nvPr/>
        </p:nvSpPr>
        <p:spPr>
          <a:xfrm>
            <a:off x="0" y="1484313"/>
            <a:ext cx="9144000" cy="144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p:nvSpPr>
        <p:spPr>
          <a:xfrm>
            <a:off x="0" y="6237288"/>
            <a:ext cx="9144000" cy="144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Title 1"/>
          <p:cNvSpPr txBox="1">
            <a:spLocks/>
          </p:cNvSpPr>
          <p:nvPr/>
        </p:nvSpPr>
        <p:spPr>
          <a:xfrm>
            <a:off x="2771775" y="274638"/>
            <a:ext cx="6121400" cy="92233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6000" dirty="0" smtClean="0">
                <a:solidFill>
                  <a:schemeClr val="tx1">
                    <a:lumMod val="75000"/>
                    <a:lumOff val="25000"/>
                  </a:schemeClr>
                </a:solidFill>
                <a:latin typeface="Times New Roman" pitchFamily="18" charset="0"/>
                <a:ea typeface="+mj-ea"/>
                <a:cs typeface="Times New Roman" pitchFamily="18" charset="0"/>
              </a:rPr>
              <a:t>Write a synopsis</a:t>
            </a:r>
            <a:endParaRPr kumimoji="0" lang="en-GB" sz="6000" b="0" i="1" u="none" strike="noStrike" kern="1200" cap="none" spc="0" normalizeH="0" baseline="0" noProof="0" dirty="0">
              <a:ln>
                <a:noFill/>
              </a:ln>
              <a:solidFill>
                <a:schemeClr val="tx1">
                  <a:lumMod val="75000"/>
                  <a:lumOff val="25000"/>
                </a:schemeClr>
              </a:solidFill>
              <a:effectLst/>
              <a:uLnTx/>
              <a:uFillTx/>
              <a:latin typeface="Times New Roman" pitchFamily="18" charset="0"/>
              <a:ea typeface="+mj-ea"/>
              <a:cs typeface="Times New Roman" pitchFamily="18" charset="0"/>
            </a:endParaRPr>
          </a:p>
        </p:txBody>
      </p:sp>
      <p:pic>
        <p:nvPicPr>
          <p:cNvPr id="8" name="Picture 13" descr="64845_Title page.jpg"/>
          <p:cNvPicPr>
            <a:picLocks noChangeAspect="1"/>
          </p:cNvPicPr>
          <p:nvPr/>
        </p:nvPicPr>
        <p:blipFill>
          <a:blip r:embed="rId2" cstate="print"/>
          <a:srcRect b="39696"/>
          <a:stretch>
            <a:fillRect/>
          </a:stretch>
        </p:blipFill>
        <p:spPr bwMode="auto">
          <a:xfrm>
            <a:off x="179388" y="115888"/>
            <a:ext cx="2286000" cy="1265237"/>
          </a:xfrm>
          <a:prstGeom prst="rect">
            <a:avLst/>
          </a:prstGeom>
          <a:noFill/>
          <a:ln w="9525">
            <a:noFill/>
            <a:miter lim="800000"/>
            <a:headEnd/>
            <a:tailEnd/>
          </a:ln>
        </p:spPr>
      </p:pic>
      <p:pic>
        <p:nvPicPr>
          <p:cNvPr id="10" name="Picture 9" descr="read on logo.png"/>
          <p:cNvPicPr>
            <a:picLocks noChangeAspect="1"/>
          </p:cNvPicPr>
          <p:nvPr/>
        </p:nvPicPr>
        <p:blipFill>
          <a:blip r:embed="rId3" cstate="email"/>
          <a:srcRect/>
          <a:stretch>
            <a:fillRect/>
          </a:stretch>
        </p:blipFill>
        <p:spPr>
          <a:xfrm>
            <a:off x="8100392" y="6406743"/>
            <a:ext cx="864096" cy="406633"/>
          </a:xfrm>
          <a:prstGeom prst="ellipse">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Content Placeholder 2"/>
          <p:cNvSpPr txBox="1">
            <a:spLocks/>
          </p:cNvSpPr>
          <p:nvPr/>
        </p:nvSpPr>
        <p:spPr>
          <a:xfrm>
            <a:off x="0" y="1628775"/>
            <a:ext cx="9144000" cy="4608513"/>
          </a:xfrm>
          <a:prstGeom prst="rect">
            <a:avLst/>
          </a:prstGeom>
          <a:solidFill>
            <a:schemeClr val="tx2">
              <a:lumMod val="50000"/>
            </a:schemeClr>
          </a:solidFill>
        </p:spPr>
        <p:txBody>
          <a:bodyPr vert="horz" lIns="720000" tIns="360000" rIns="720000" bIns="180000" rtlCol="0">
            <a:normAutofit/>
          </a:bodyPr>
          <a:lstStyle/>
          <a:p>
            <a:pPr>
              <a:spcBef>
                <a:spcPts val="2400"/>
              </a:spcBef>
            </a:pPr>
            <a:r>
              <a:rPr lang="en-GB" sz="3200" dirty="0" smtClean="0">
                <a:solidFill>
                  <a:schemeClr val="bg1"/>
                </a:solidFill>
                <a:latin typeface="Tahoma" pitchFamily="34" charset="0"/>
                <a:cs typeface="Tahoma" pitchFamily="34" charset="0"/>
              </a:rPr>
              <a:t>So you see, I have used ‘stroke’ like a swimming stroke, but also winning the lottery as a ‘stroke of luck’, and come up with a synopsis for an action-packed story. </a:t>
            </a:r>
          </a:p>
          <a:p>
            <a:pPr>
              <a:spcBef>
                <a:spcPts val="2400"/>
              </a:spcBef>
            </a:pPr>
            <a:r>
              <a:rPr lang="en-GB" sz="3200" dirty="0" smtClean="0">
                <a:solidFill>
                  <a:schemeClr val="bg1"/>
                </a:solidFill>
                <a:latin typeface="Tahoma" pitchFamily="34" charset="0"/>
                <a:cs typeface="Tahoma" pitchFamily="34" charset="0"/>
              </a:rPr>
              <a:t>So, </a:t>
            </a:r>
            <a:r>
              <a:rPr lang="en-GB" sz="3200" i="1" dirty="0" smtClean="0">
                <a:solidFill>
                  <a:schemeClr val="bg1"/>
                </a:solidFill>
                <a:latin typeface="Tahoma" pitchFamily="34" charset="0"/>
                <a:cs typeface="Tahoma" pitchFamily="34" charset="0"/>
              </a:rPr>
              <a:t>Stroke of Luck </a:t>
            </a:r>
            <a:r>
              <a:rPr lang="en-GB" sz="3200" dirty="0" smtClean="0">
                <a:solidFill>
                  <a:schemeClr val="bg1"/>
                </a:solidFill>
                <a:latin typeface="Tahoma" pitchFamily="34" charset="0"/>
                <a:cs typeface="Tahoma" pitchFamily="34" charset="0"/>
              </a:rPr>
              <a:t>means a lot of different things, doesn’t it?</a:t>
            </a:r>
          </a:p>
        </p:txBody>
      </p:sp>
      <p:sp>
        <p:nvSpPr>
          <p:cNvPr id="5" name="Rectangle 4"/>
          <p:cNvSpPr/>
          <p:nvPr/>
        </p:nvSpPr>
        <p:spPr>
          <a:xfrm>
            <a:off x="0" y="1484313"/>
            <a:ext cx="9144000" cy="144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p:nvSpPr>
        <p:spPr>
          <a:xfrm>
            <a:off x="0" y="6237288"/>
            <a:ext cx="9144000" cy="144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Title 1"/>
          <p:cNvSpPr txBox="1">
            <a:spLocks/>
          </p:cNvSpPr>
          <p:nvPr/>
        </p:nvSpPr>
        <p:spPr>
          <a:xfrm>
            <a:off x="2771775" y="274638"/>
            <a:ext cx="6121400" cy="92233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6000" dirty="0" smtClean="0">
                <a:solidFill>
                  <a:schemeClr val="tx1">
                    <a:lumMod val="75000"/>
                    <a:lumOff val="25000"/>
                  </a:schemeClr>
                </a:solidFill>
                <a:latin typeface="Times New Roman" pitchFamily="18" charset="0"/>
                <a:ea typeface="+mj-ea"/>
                <a:cs typeface="Times New Roman" pitchFamily="18" charset="0"/>
              </a:rPr>
              <a:t>Write a synopsis</a:t>
            </a:r>
            <a:endParaRPr kumimoji="0" lang="en-GB" sz="6000" b="0" i="1" u="none" strike="noStrike" kern="1200" cap="none" spc="0" normalizeH="0" baseline="0" noProof="0" dirty="0">
              <a:ln>
                <a:noFill/>
              </a:ln>
              <a:solidFill>
                <a:schemeClr val="tx1">
                  <a:lumMod val="75000"/>
                  <a:lumOff val="25000"/>
                </a:schemeClr>
              </a:solidFill>
              <a:effectLst/>
              <a:uLnTx/>
              <a:uFillTx/>
              <a:latin typeface="Times New Roman" pitchFamily="18" charset="0"/>
              <a:ea typeface="+mj-ea"/>
              <a:cs typeface="Times New Roman" pitchFamily="18" charset="0"/>
            </a:endParaRPr>
          </a:p>
        </p:txBody>
      </p:sp>
      <p:pic>
        <p:nvPicPr>
          <p:cNvPr id="8" name="Picture 13" descr="64845_Title page.jpg"/>
          <p:cNvPicPr>
            <a:picLocks noChangeAspect="1"/>
          </p:cNvPicPr>
          <p:nvPr/>
        </p:nvPicPr>
        <p:blipFill>
          <a:blip r:embed="rId2" cstate="print"/>
          <a:srcRect b="39696"/>
          <a:stretch>
            <a:fillRect/>
          </a:stretch>
        </p:blipFill>
        <p:spPr bwMode="auto">
          <a:xfrm>
            <a:off x="179388" y="115888"/>
            <a:ext cx="2286000" cy="1265237"/>
          </a:xfrm>
          <a:prstGeom prst="rect">
            <a:avLst/>
          </a:prstGeom>
          <a:noFill/>
          <a:ln w="9525">
            <a:noFill/>
            <a:miter lim="800000"/>
            <a:headEnd/>
            <a:tailEnd/>
          </a:ln>
        </p:spPr>
      </p:pic>
      <p:pic>
        <p:nvPicPr>
          <p:cNvPr id="10" name="Picture 9" descr="read on logo.png"/>
          <p:cNvPicPr>
            <a:picLocks noChangeAspect="1"/>
          </p:cNvPicPr>
          <p:nvPr/>
        </p:nvPicPr>
        <p:blipFill>
          <a:blip r:embed="rId3" cstate="email"/>
          <a:srcRect/>
          <a:stretch>
            <a:fillRect/>
          </a:stretch>
        </p:blipFill>
        <p:spPr>
          <a:xfrm>
            <a:off x="8100392" y="6406743"/>
            <a:ext cx="864096" cy="406633"/>
          </a:xfrm>
          <a:prstGeom prst="ellipse">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Content Placeholder 2"/>
          <p:cNvSpPr txBox="1">
            <a:spLocks/>
          </p:cNvSpPr>
          <p:nvPr/>
        </p:nvSpPr>
        <p:spPr>
          <a:xfrm>
            <a:off x="0" y="1628775"/>
            <a:ext cx="9144000" cy="4608513"/>
          </a:xfrm>
          <a:prstGeom prst="rect">
            <a:avLst/>
          </a:prstGeom>
          <a:solidFill>
            <a:schemeClr val="tx2">
              <a:lumMod val="50000"/>
            </a:schemeClr>
          </a:solidFill>
        </p:spPr>
        <p:txBody>
          <a:bodyPr vert="horz" lIns="720000" tIns="360000" rIns="720000" bIns="180000" rtlCol="0">
            <a:noAutofit/>
          </a:bodyPr>
          <a:lstStyle/>
          <a:p>
            <a:pPr>
              <a:spcBef>
                <a:spcPts val="2400"/>
              </a:spcBef>
            </a:pPr>
            <a:r>
              <a:rPr lang="en-GB" sz="2800" dirty="0" smtClean="0">
                <a:solidFill>
                  <a:schemeClr val="bg1"/>
                </a:solidFill>
                <a:latin typeface="Tahoma" pitchFamily="34" charset="0"/>
                <a:cs typeface="Tahoma" pitchFamily="34" charset="0"/>
              </a:rPr>
              <a:t>Now it’s your turn. </a:t>
            </a:r>
          </a:p>
          <a:p>
            <a:pPr>
              <a:spcBef>
                <a:spcPts val="2400"/>
              </a:spcBef>
            </a:pPr>
            <a:r>
              <a:rPr lang="en-GB" sz="2800" dirty="0" smtClean="0">
                <a:solidFill>
                  <a:schemeClr val="bg1"/>
                </a:solidFill>
                <a:latin typeface="Tahoma" pitchFamily="34" charset="0"/>
                <a:cs typeface="Tahoma" pitchFamily="34" charset="0"/>
              </a:rPr>
              <a:t>Remember:</a:t>
            </a:r>
            <a:endParaRPr lang="en-GB" sz="2800" dirty="0">
              <a:solidFill>
                <a:schemeClr val="bg1"/>
              </a:solidFill>
              <a:latin typeface="Tahoma" pitchFamily="34" charset="0"/>
              <a:cs typeface="Tahoma" pitchFamily="34" charset="0"/>
            </a:endParaRPr>
          </a:p>
          <a:p>
            <a:pPr lvl="1">
              <a:spcBef>
                <a:spcPts val="600"/>
              </a:spcBef>
              <a:buFontTx/>
              <a:buChar char="-"/>
            </a:pPr>
            <a:r>
              <a:rPr lang="en-GB" sz="2800" dirty="0" smtClean="0">
                <a:solidFill>
                  <a:schemeClr val="bg1"/>
                </a:solidFill>
                <a:latin typeface="Tahoma" pitchFamily="34" charset="0"/>
                <a:cs typeface="Tahoma" pitchFamily="34" charset="0"/>
              </a:rPr>
              <a:t>  Pick a word.</a:t>
            </a:r>
          </a:p>
          <a:p>
            <a:pPr lvl="1">
              <a:spcBef>
                <a:spcPts val="600"/>
              </a:spcBef>
              <a:buFontTx/>
              <a:buChar char="-"/>
            </a:pPr>
            <a:r>
              <a:rPr lang="en-GB" sz="2800" dirty="0" smtClean="0">
                <a:solidFill>
                  <a:schemeClr val="bg1"/>
                </a:solidFill>
                <a:latin typeface="Tahoma" pitchFamily="34" charset="0"/>
                <a:cs typeface="Tahoma" pitchFamily="34" charset="0"/>
              </a:rPr>
              <a:t>  Make a title.</a:t>
            </a:r>
          </a:p>
          <a:p>
            <a:pPr lvl="1">
              <a:spcBef>
                <a:spcPts val="600"/>
              </a:spcBef>
              <a:buFontTx/>
              <a:buChar char="-"/>
            </a:pPr>
            <a:r>
              <a:rPr lang="en-GB" sz="2800" dirty="0" smtClean="0">
                <a:solidFill>
                  <a:schemeClr val="bg1"/>
                </a:solidFill>
                <a:latin typeface="Tahoma" pitchFamily="34" charset="0"/>
                <a:cs typeface="Tahoma" pitchFamily="34" charset="0"/>
              </a:rPr>
              <a:t>  Plan and consider all the meanings </a:t>
            </a:r>
          </a:p>
          <a:p>
            <a:pPr lvl="1">
              <a:spcBef>
                <a:spcPts val="600"/>
              </a:spcBef>
            </a:pPr>
            <a:r>
              <a:rPr lang="en-GB" sz="2800" dirty="0">
                <a:solidFill>
                  <a:schemeClr val="bg1"/>
                </a:solidFill>
                <a:latin typeface="Tahoma" pitchFamily="34" charset="0"/>
                <a:cs typeface="Tahoma" pitchFamily="34" charset="0"/>
              </a:rPr>
              <a:t>	</a:t>
            </a:r>
            <a:r>
              <a:rPr lang="en-GB" sz="2800" dirty="0" smtClean="0">
                <a:solidFill>
                  <a:schemeClr val="bg1"/>
                </a:solidFill>
                <a:latin typeface="Tahoma" pitchFamily="34" charset="0"/>
                <a:cs typeface="Tahoma" pitchFamily="34" charset="0"/>
              </a:rPr>
              <a:t>your title and word might have.</a:t>
            </a:r>
          </a:p>
          <a:p>
            <a:pPr lvl="1">
              <a:spcBef>
                <a:spcPts val="600"/>
              </a:spcBef>
              <a:buFontTx/>
              <a:buChar char="-"/>
            </a:pPr>
            <a:r>
              <a:rPr lang="en-GB" sz="2800" dirty="0" smtClean="0">
                <a:solidFill>
                  <a:schemeClr val="bg1"/>
                </a:solidFill>
                <a:latin typeface="Tahoma" pitchFamily="34" charset="0"/>
                <a:cs typeface="Tahoma" pitchFamily="34" charset="0"/>
              </a:rPr>
              <a:t>  Write a synopsis.</a:t>
            </a:r>
            <a:endParaRPr lang="en-GB" sz="2800" dirty="0">
              <a:solidFill>
                <a:schemeClr val="bg1"/>
              </a:solidFill>
              <a:latin typeface="Tahoma" pitchFamily="34" charset="0"/>
              <a:cs typeface="Tahoma" pitchFamily="34" charset="0"/>
            </a:endParaRPr>
          </a:p>
          <a:p>
            <a:pPr marL="0" lvl="1" algn="r">
              <a:spcBef>
                <a:spcPts val="600"/>
              </a:spcBef>
            </a:pPr>
            <a:r>
              <a:rPr lang="en-GB" sz="2800" dirty="0" smtClean="0">
                <a:solidFill>
                  <a:schemeClr val="bg1"/>
                </a:solidFill>
                <a:latin typeface="Tahoma" pitchFamily="34" charset="0"/>
                <a:cs typeface="Tahoma" pitchFamily="34" charset="0"/>
              </a:rPr>
              <a:t>Now you’re ready to write a story!</a:t>
            </a:r>
          </a:p>
        </p:txBody>
      </p:sp>
      <p:sp>
        <p:nvSpPr>
          <p:cNvPr id="5" name="Rectangle 4"/>
          <p:cNvSpPr/>
          <p:nvPr/>
        </p:nvSpPr>
        <p:spPr>
          <a:xfrm>
            <a:off x="0" y="1484313"/>
            <a:ext cx="9144000" cy="144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ectangle 5"/>
          <p:cNvSpPr/>
          <p:nvPr/>
        </p:nvSpPr>
        <p:spPr>
          <a:xfrm>
            <a:off x="0" y="6237288"/>
            <a:ext cx="9144000" cy="1444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Title 1"/>
          <p:cNvSpPr txBox="1">
            <a:spLocks/>
          </p:cNvSpPr>
          <p:nvPr/>
        </p:nvSpPr>
        <p:spPr>
          <a:xfrm>
            <a:off x="2771775" y="274638"/>
            <a:ext cx="6121400" cy="92233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6000" dirty="0" smtClean="0">
                <a:solidFill>
                  <a:schemeClr val="tx1">
                    <a:lumMod val="75000"/>
                    <a:lumOff val="25000"/>
                  </a:schemeClr>
                </a:solidFill>
                <a:latin typeface="Times New Roman" pitchFamily="18" charset="0"/>
                <a:ea typeface="+mj-ea"/>
                <a:cs typeface="Times New Roman" pitchFamily="18" charset="0"/>
              </a:rPr>
              <a:t>Get writing</a:t>
            </a:r>
            <a:endParaRPr kumimoji="0" lang="en-GB" sz="6000" b="0" i="1" u="none" strike="noStrike" kern="1200" cap="none" spc="0" normalizeH="0" baseline="0" noProof="0" dirty="0">
              <a:ln>
                <a:noFill/>
              </a:ln>
              <a:solidFill>
                <a:schemeClr val="tx1">
                  <a:lumMod val="75000"/>
                  <a:lumOff val="25000"/>
                </a:schemeClr>
              </a:solidFill>
              <a:effectLst/>
              <a:uLnTx/>
              <a:uFillTx/>
              <a:latin typeface="Times New Roman" pitchFamily="18" charset="0"/>
              <a:ea typeface="+mj-ea"/>
              <a:cs typeface="Times New Roman" pitchFamily="18" charset="0"/>
            </a:endParaRPr>
          </a:p>
        </p:txBody>
      </p:sp>
      <p:pic>
        <p:nvPicPr>
          <p:cNvPr id="8" name="Picture 13" descr="64845_Title page.jpg"/>
          <p:cNvPicPr>
            <a:picLocks noChangeAspect="1"/>
          </p:cNvPicPr>
          <p:nvPr/>
        </p:nvPicPr>
        <p:blipFill>
          <a:blip r:embed="rId2" cstate="print"/>
          <a:srcRect b="39696"/>
          <a:stretch>
            <a:fillRect/>
          </a:stretch>
        </p:blipFill>
        <p:spPr bwMode="auto">
          <a:xfrm>
            <a:off x="179388" y="115888"/>
            <a:ext cx="2286000" cy="1265237"/>
          </a:xfrm>
          <a:prstGeom prst="rect">
            <a:avLst/>
          </a:prstGeom>
          <a:noFill/>
          <a:ln w="9525">
            <a:noFill/>
            <a:miter lim="800000"/>
            <a:headEnd/>
            <a:tailEnd/>
          </a:ln>
        </p:spPr>
      </p:pic>
      <p:pic>
        <p:nvPicPr>
          <p:cNvPr id="10" name="Picture 9" descr="read on logo.png"/>
          <p:cNvPicPr>
            <a:picLocks noChangeAspect="1"/>
          </p:cNvPicPr>
          <p:nvPr/>
        </p:nvPicPr>
        <p:blipFill>
          <a:blip r:embed="rId3" cstate="email"/>
          <a:srcRect/>
          <a:stretch>
            <a:fillRect/>
          </a:stretch>
        </p:blipFill>
        <p:spPr>
          <a:xfrm>
            <a:off x="8100392" y="6406743"/>
            <a:ext cx="864096" cy="406633"/>
          </a:xfrm>
          <a:prstGeom prst="ellipse">
            <a:avLst/>
          </a:prstGeom>
        </p:spPr>
      </p:pic>
      <p:sp>
        <p:nvSpPr>
          <p:cNvPr id="9" name="TextBox 8"/>
          <p:cNvSpPr txBox="1"/>
          <p:nvPr/>
        </p:nvSpPr>
        <p:spPr>
          <a:xfrm>
            <a:off x="107504" y="6444044"/>
            <a:ext cx="4104456" cy="338554"/>
          </a:xfrm>
          <a:prstGeom prst="rect">
            <a:avLst/>
          </a:prstGeom>
          <a:noFill/>
        </p:spPr>
        <p:txBody>
          <a:bodyPr wrap="square" rtlCol="0">
            <a:spAutoFit/>
          </a:bodyPr>
          <a:lstStyle/>
          <a:p>
            <a:r>
              <a:rPr lang="en-GB" sz="1600" i="1" dirty="0" smtClean="0">
                <a:latin typeface="Gill Sans MT" pitchFamily="34" charset="0"/>
              </a:rPr>
              <a:t>Activity concept by Catherine </a:t>
            </a:r>
            <a:r>
              <a:rPr lang="en-GB" sz="1600" i="1" dirty="0" err="1" smtClean="0">
                <a:latin typeface="Gill Sans MT" pitchFamily="34" charset="0"/>
              </a:rPr>
              <a:t>MacPhail</a:t>
            </a:r>
            <a:endParaRPr lang="en-GB" sz="1600" i="1" dirty="0">
              <a:latin typeface="Gill Sans MT"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302</Words>
  <Application>Microsoft Office PowerPoint</Application>
  <PresentationFormat>On-screen Show (4:3)</PresentationFormat>
  <Paragraphs>24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Company>HarperCollins Publishers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Grace Glendinning</dc:creator>
  <cp:lastModifiedBy>Grace Glendinning</cp:lastModifiedBy>
  <cp:revision>3</cp:revision>
  <dcterms:created xsi:type="dcterms:W3CDTF">2013-06-25T10:19:00Z</dcterms:created>
  <dcterms:modified xsi:type="dcterms:W3CDTF">2013-06-25T10:50:37Z</dcterms:modified>
</cp:coreProperties>
</file>