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3DF0-B097-6947-82AD-3A54C0DA8EAC}" type="datetimeFigureOut">
              <a:rPr lang="en-GB" smtClean="0"/>
              <a:t>3/12/14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A9A8-8139-D640-AA43-EE1414E418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1058" y="1609494"/>
            <a:ext cx="4452942" cy="2414411"/>
          </a:xfrm>
        </p:spPr>
        <p:txBody>
          <a:bodyPr/>
          <a:lstStyle/>
          <a:p>
            <a:r>
              <a:rPr lang="en-GB" i="1" dirty="0" smtClean="0">
                <a:solidFill>
                  <a:schemeClr val="bg1"/>
                </a:solidFill>
                <a:latin typeface="Rockwell"/>
                <a:cs typeface="Rockwell"/>
              </a:rPr>
              <a:t>The Bully</a:t>
            </a:r>
            <a:r>
              <a:rPr lang="en-GB" dirty="0" smtClean="0">
                <a:solidFill>
                  <a:schemeClr val="bg1"/>
                </a:solidFill>
                <a:latin typeface="Rockwell"/>
                <a:cs typeface="Rockwell"/>
              </a:rPr>
              <a:t/>
            </a:r>
            <a:br>
              <a:rPr lang="en-GB" dirty="0" smtClean="0">
                <a:solidFill>
                  <a:schemeClr val="bg1"/>
                </a:solidFill>
                <a:latin typeface="Rockwell"/>
                <a:cs typeface="Rockwell"/>
              </a:rPr>
            </a:br>
            <a:r>
              <a:rPr lang="en-GB" dirty="0" smtClean="0">
                <a:solidFill>
                  <a:schemeClr val="bg1"/>
                </a:solidFill>
                <a:latin typeface="Rockwell"/>
                <a:cs typeface="Rockwell"/>
              </a:rPr>
              <a:t>By Jan Needle</a:t>
            </a:r>
            <a:endParaRPr lang="en-GB" dirty="0">
              <a:solidFill>
                <a:schemeClr val="bg1"/>
              </a:solidFill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9579" y="3886200"/>
            <a:ext cx="3908926" cy="175260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  <a:latin typeface="Rockwell"/>
                <a:cs typeface="Rockwell"/>
              </a:rPr>
              <a:t>Considering motivation and back-story in characters.</a:t>
            </a:r>
            <a:endParaRPr lang="en-GB" dirty="0">
              <a:solidFill>
                <a:schemeClr val="bg1">
                  <a:lumMod val="85000"/>
                </a:schemeClr>
              </a:solidFill>
              <a:latin typeface="Rockwell"/>
              <a:cs typeface="Rockwell"/>
            </a:endParaRPr>
          </a:p>
        </p:txBody>
      </p:sp>
      <p:pic>
        <p:nvPicPr>
          <p:cNvPr id="4" name="Picture 3" descr="The Bully 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691058" cy="6892983"/>
          </a:xfrm>
          <a:prstGeom prst="rect">
            <a:avLst/>
          </a:prstGeom>
        </p:spPr>
      </p:pic>
      <p:pic>
        <p:nvPicPr>
          <p:cNvPr id="6" name="Picture 5" descr="Collins Readers logo.png"/>
          <p:cNvPicPr>
            <a:picLocks noChangeAspect="1"/>
          </p:cNvPicPr>
          <p:nvPr/>
        </p:nvPicPr>
        <p:blipFill>
          <a:blip r:embed="rId3"/>
          <a:srcRect l="13697"/>
          <a:stretch>
            <a:fillRect/>
          </a:stretch>
        </p:blipFill>
        <p:spPr>
          <a:xfrm>
            <a:off x="7104995" y="6232778"/>
            <a:ext cx="1723510" cy="57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Rockwell"/>
                <a:cs typeface="Rockwell"/>
              </a:rPr>
              <a:t>Character depth</a:t>
            </a:r>
            <a:endParaRPr lang="en-GB" dirty="0">
              <a:solidFill>
                <a:schemeClr val="tx2">
                  <a:lumMod val="75000"/>
                </a:schemeClr>
              </a:solidFill>
              <a:latin typeface="Rockwell"/>
              <a:cs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578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In fiction and real life, no one person is completely ‘bad’ or completely ‘good’. In storytelling, this makes for interesting and unpredictable plotlines and relationships.</a:t>
            </a:r>
          </a:p>
          <a:p>
            <a:pPr>
              <a:spcAft>
                <a:spcPts val="1800"/>
              </a:spcAft>
              <a:buNone/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Sometimes authors keep a character’s nature </a:t>
            </a:r>
            <a:r>
              <a:rPr lang="en-GB" i="1" dirty="0" smtClean="0">
                <a:solidFill>
                  <a:srgbClr val="FFFFFF"/>
                </a:solidFill>
                <a:latin typeface="Rockwell"/>
                <a:cs typeface="Rockwell"/>
              </a:rPr>
              <a:t>ambiguous 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– unclear or difficult to classify one way or another – as a method of creating suspense or intrigue.</a:t>
            </a:r>
          </a:p>
          <a:p>
            <a:pPr>
              <a:spcAft>
                <a:spcPts val="1800"/>
              </a:spcAft>
              <a:buNone/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The main characters in </a:t>
            </a:r>
            <a:r>
              <a:rPr lang="en-GB" i="1" dirty="0" smtClean="0">
                <a:solidFill>
                  <a:srgbClr val="FFFFFF"/>
                </a:solidFill>
                <a:latin typeface="Rockwell"/>
                <a:cs typeface="Rockwell"/>
              </a:rPr>
              <a:t>The Bully 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all have layers of good and bad, which creates tension in the climactic scenes throughout the book.</a:t>
            </a:r>
            <a:endParaRPr lang="en-GB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  <p:pic>
        <p:nvPicPr>
          <p:cNvPr id="4" name="Picture 3" descr="Collins Readers logo.png"/>
          <p:cNvPicPr>
            <a:picLocks noChangeAspect="1"/>
          </p:cNvPicPr>
          <p:nvPr/>
        </p:nvPicPr>
        <p:blipFill>
          <a:blip r:embed="rId2"/>
          <a:srcRect l="13697"/>
          <a:stretch>
            <a:fillRect/>
          </a:stretch>
        </p:blipFill>
        <p:spPr>
          <a:xfrm>
            <a:off x="7104995" y="6232778"/>
            <a:ext cx="1723510" cy="57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rgbClr val="17375E"/>
                </a:solidFill>
                <a:latin typeface="Rockwell"/>
                <a:cs typeface="Rockwell"/>
              </a:rPr>
              <a:t>Motivation and back-story</a:t>
            </a:r>
            <a:endParaRPr lang="en-GB" dirty="0">
              <a:solidFill>
                <a:srgbClr val="17375E"/>
              </a:solidFill>
              <a:latin typeface="Rockwell"/>
              <a:cs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244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The layers of a person’s character are created over the course of their lives, depending on their experiences and lessons learnt.</a:t>
            </a:r>
          </a:p>
          <a:p>
            <a:pPr>
              <a:spcAft>
                <a:spcPts val="1200"/>
              </a:spcAft>
              <a:buNone/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Consider the main characters in </a:t>
            </a:r>
            <a:r>
              <a:rPr lang="en-GB" i="1" dirty="0" smtClean="0">
                <a:solidFill>
                  <a:srgbClr val="FFFFFF"/>
                </a:solidFill>
                <a:latin typeface="Rockwell"/>
                <a:cs typeface="Rockwell"/>
              </a:rPr>
              <a:t>The Bully 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and what their back-stories may be:</a:t>
            </a:r>
          </a:p>
          <a:p>
            <a:pPr marL="566738" indent="-228600"/>
            <a:r>
              <a:rPr lang="en-GB" dirty="0">
                <a:solidFill>
                  <a:srgbClr val="FFFFFF"/>
                </a:solidFill>
                <a:latin typeface="Rockwell"/>
                <a:cs typeface="Rockwell"/>
              </a:rPr>
              <a:t>W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hat has brought them to this point?</a:t>
            </a:r>
          </a:p>
          <a:p>
            <a:pPr marL="566738" indent="-228600"/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Why do they act and react the way they do in front of others?</a:t>
            </a:r>
          </a:p>
          <a:p>
            <a:pPr marL="566738" indent="-228600"/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What are they </a:t>
            </a:r>
            <a:r>
              <a:rPr lang="en-GB" i="1" dirty="0" smtClean="0">
                <a:solidFill>
                  <a:srgbClr val="FFFFFF"/>
                </a:solidFill>
                <a:latin typeface="Rockwell"/>
                <a:cs typeface="Rockwell"/>
              </a:rPr>
              <a:t>really 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thinking and planning with each new scene? </a:t>
            </a:r>
            <a:endParaRPr lang="en-GB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  <p:pic>
        <p:nvPicPr>
          <p:cNvPr id="4" name="Picture 3" descr="Collins Readers logo.png"/>
          <p:cNvPicPr>
            <a:picLocks noChangeAspect="1"/>
          </p:cNvPicPr>
          <p:nvPr/>
        </p:nvPicPr>
        <p:blipFill>
          <a:blip r:embed="rId2"/>
          <a:srcRect l="13697"/>
          <a:stretch>
            <a:fillRect/>
          </a:stretch>
        </p:blipFill>
        <p:spPr>
          <a:xfrm>
            <a:off x="7104995" y="6232778"/>
            <a:ext cx="1723510" cy="5738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rgbClr val="17375E"/>
                </a:solidFill>
                <a:latin typeface="Rockwell"/>
                <a:cs typeface="Rockwell"/>
              </a:rPr>
              <a:t>A diary entry</a:t>
            </a:r>
            <a:endParaRPr lang="en-GB" dirty="0">
              <a:solidFill>
                <a:srgbClr val="17375E"/>
              </a:solidFill>
              <a:latin typeface="Rockwell"/>
              <a:cs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9599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Choose a main character from the book.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Choose a dramatic scene from the storyline.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In that character’s voice, write a </a:t>
            </a:r>
            <a:r>
              <a:rPr lang="en-GB" u="sng" dirty="0" smtClean="0">
                <a:solidFill>
                  <a:srgbClr val="FFFFFF"/>
                </a:solidFill>
                <a:latin typeface="Rockwell"/>
                <a:cs typeface="Rockwell"/>
              </a:rPr>
              <a:t>diary entry </a:t>
            </a:r>
            <a:r>
              <a:rPr lang="en-GB" dirty="0" smtClean="0">
                <a:solidFill>
                  <a:srgbClr val="FFFFFF"/>
                </a:solidFill>
                <a:latin typeface="Rockwell"/>
                <a:cs typeface="Rockwell"/>
              </a:rPr>
              <a:t>relating their inner voice and honest perspective on the events. To write this confession, use bits of what you know now, having finished the book, but also reveal elements of a ‘back-story’ from your imagination that might have influenced them to act as they did in the book.</a:t>
            </a:r>
            <a:endParaRPr lang="en-GB" dirty="0">
              <a:solidFill>
                <a:srgbClr val="FFFFFF"/>
              </a:solidFill>
              <a:latin typeface="Rockwell"/>
              <a:cs typeface="Rockwell"/>
            </a:endParaRPr>
          </a:p>
        </p:txBody>
      </p:sp>
      <p:pic>
        <p:nvPicPr>
          <p:cNvPr id="4" name="Picture 3" descr="Collins Readers logo.png"/>
          <p:cNvPicPr>
            <a:picLocks noChangeAspect="1"/>
          </p:cNvPicPr>
          <p:nvPr/>
        </p:nvPicPr>
        <p:blipFill>
          <a:blip r:embed="rId2"/>
          <a:srcRect l="13697"/>
          <a:stretch>
            <a:fillRect/>
          </a:stretch>
        </p:blipFill>
        <p:spPr>
          <a:xfrm>
            <a:off x="7104995" y="6232778"/>
            <a:ext cx="1723510" cy="5738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3380"/>
            <a:ext cx="8229600" cy="5612784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Lucida Handwriting"/>
                <a:cs typeface="Lucida Handwriting"/>
              </a:rPr>
              <a:t>Dear Diary,</a:t>
            </a:r>
          </a:p>
          <a:p>
            <a:pPr>
              <a:buNone/>
            </a:pPr>
            <a:endParaRPr lang="en-GB" sz="2800" dirty="0" smtClean="0">
              <a:latin typeface="Lucida Handwriting"/>
              <a:cs typeface="Lucida Handwriting"/>
            </a:endParaRPr>
          </a:p>
          <a:p>
            <a:pPr marL="0" indent="0">
              <a:buNone/>
            </a:pPr>
            <a:r>
              <a:rPr lang="en-GB" sz="2800" dirty="0" smtClean="0">
                <a:latin typeface="Lucida Handwriting"/>
                <a:cs typeface="Lucida Handwriting"/>
              </a:rPr>
              <a:t>I am ashamed to say that I didn’t have more patience when dealing with The Lump at work today. It’s just that every time he looks at me with those pathetic eyes, all I can see is my mischievous little brother …</a:t>
            </a:r>
            <a:endParaRPr lang="en-GB" sz="2800" dirty="0">
              <a:latin typeface="Lucida Handwriting"/>
              <a:cs typeface="Lucida Handwriting"/>
            </a:endParaRPr>
          </a:p>
        </p:txBody>
      </p:sp>
      <p:pic>
        <p:nvPicPr>
          <p:cNvPr id="4" name="Picture 3" descr="Collins Readers logo.png"/>
          <p:cNvPicPr>
            <a:picLocks noChangeAspect="1"/>
          </p:cNvPicPr>
          <p:nvPr/>
        </p:nvPicPr>
        <p:blipFill>
          <a:blip r:embed="rId2"/>
          <a:srcRect l="13697"/>
          <a:stretch>
            <a:fillRect/>
          </a:stretch>
        </p:blipFill>
        <p:spPr>
          <a:xfrm>
            <a:off x="7104995" y="6232778"/>
            <a:ext cx="1723510" cy="5738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313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Bully By Jan Needle</vt:lpstr>
      <vt:lpstr>Character depth</vt:lpstr>
      <vt:lpstr>Motivation and back-story</vt:lpstr>
      <vt:lpstr>A diary entry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Bully By Jan Needle</dc:title>
  <dc:creator>P G</dc:creator>
  <cp:lastModifiedBy>P G</cp:lastModifiedBy>
  <cp:revision>2</cp:revision>
  <dcterms:created xsi:type="dcterms:W3CDTF">2014-03-12T00:08:58Z</dcterms:created>
  <dcterms:modified xsi:type="dcterms:W3CDTF">2014-03-12T00:56:35Z</dcterms:modified>
</cp:coreProperties>
</file>