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embeddedFontLst>
    <p:embeddedFont>
      <p:font typeface="Calibri" pitchFamily="34" charset="0"/>
      <p:regular r:id="rId16"/>
      <p:bold r:id="rId17"/>
      <p:italic r:id="rId18"/>
      <p:boldItalic r:id="rId19"/>
    </p:embeddedFont>
    <p:embeddedFont>
      <p:font typeface="Franklin Gothic Heavy" pitchFamily="34" charset="0"/>
      <p:regular r:id="rId20"/>
      <p:italic r:id="rId21"/>
    </p:embeddedFont>
    <p:embeddedFont>
      <p:font typeface="Gill Sans MT" pitchFamily="34" charset="0"/>
      <p:regular r:id="rId22"/>
      <p:bold r:id="rId23"/>
      <p:italic r:id="rId24"/>
      <p:boldItalic r:id="rId25"/>
    </p:embeddedFont>
    <p:embeddedFont>
      <p:font typeface="Bookman Old Style" pitchFamily="18"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157" autoAdjust="0"/>
  </p:normalViewPr>
  <p:slideViewPr>
    <p:cSldViewPr>
      <p:cViewPr varScale="1">
        <p:scale>
          <a:sx n="76" d="100"/>
          <a:sy n="76" d="100"/>
        </p:scale>
        <p:origin x="-90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F5226C-1ADD-6D4B-913B-7B1AA3BA699F}" type="datetimeFigureOut">
              <a:rPr lang="en-GB" smtClean="0"/>
              <a:pPr/>
              <a:t>29/04/2013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0D5792-35F7-B243-B645-94EB2587327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i="0" baseline="0" dirty="0" smtClean="0"/>
              <a:t>What you may not know is that it takes lots and lots of work to make a book. This presentation tells you &lt;click&gt;</a:t>
            </a:r>
          </a:p>
          <a:p>
            <a:r>
              <a:rPr lang="en-GB" b="1" i="0" baseline="0" dirty="0" smtClean="0"/>
              <a:t>Who </a:t>
            </a:r>
            <a:r>
              <a:rPr lang="en-GB" b="0" i="0" baseline="0" dirty="0" smtClean="0"/>
              <a:t>works on the books. &lt;click&gt;</a:t>
            </a:r>
          </a:p>
          <a:p>
            <a:r>
              <a:rPr lang="en-GB" b="1" i="0" baseline="0" dirty="0" smtClean="0"/>
              <a:t>What </a:t>
            </a:r>
            <a:r>
              <a:rPr lang="en-GB" b="0" i="0" baseline="0" dirty="0" smtClean="0"/>
              <a:t>it takes to put books together. &lt;click&gt;</a:t>
            </a:r>
          </a:p>
          <a:p>
            <a:r>
              <a:rPr lang="en-GB" b="1" i="0" baseline="0" dirty="0" smtClean="0"/>
              <a:t>Where </a:t>
            </a:r>
            <a:r>
              <a:rPr lang="en-GB" b="0" i="0" baseline="0" dirty="0" smtClean="0"/>
              <a:t>the books go when they’ve been made and how they’re sold.</a:t>
            </a:r>
          </a:p>
          <a:p>
            <a:endParaRPr lang="en-GB" b="0" i="0" baseline="0" dirty="0" smtClean="0"/>
          </a:p>
          <a:p>
            <a:r>
              <a:rPr lang="en-GB" b="0" i="0" baseline="0" dirty="0" smtClean="0"/>
              <a:t>&lt;next slide&gt;</a:t>
            </a:r>
          </a:p>
          <a:p>
            <a:endParaRPr lang="en-US" dirty="0"/>
          </a:p>
        </p:txBody>
      </p:sp>
      <p:sp>
        <p:nvSpPr>
          <p:cNvPr id="4" name="Slide Number Placeholder 3"/>
          <p:cNvSpPr>
            <a:spLocks noGrp="1"/>
          </p:cNvSpPr>
          <p:nvPr>
            <p:ph type="sldNum" sz="quarter" idx="10"/>
          </p:nvPr>
        </p:nvSpPr>
        <p:spPr/>
        <p:txBody>
          <a:bodyPr/>
          <a:lstStyle/>
          <a:p>
            <a:fld id="{980D5792-35F7-B243-B645-94EB2587327B}" type="slidenum">
              <a:rPr lang="en-GB" smtClean="0"/>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When it all looks good, the pages and the cover</a:t>
            </a:r>
            <a:r>
              <a:rPr lang="en-GB" baseline="0" dirty="0" smtClean="0"/>
              <a:t> are sent to the printer. The printer prints </a:t>
            </a:r>
            <a:r>
              <a:rPr lang="en-GB" i="1" baseline="0" dirty="0" smtClean="0"/>
              <a:t>thousands</a:t>
            </a:r>
            <a:r>
              <a:rPr lang="en-GB" baseline="0" dirty="0" smtClean="0"/>
              <a:t> of copies of the book!</a:t>
            </a:r>
          </a:p>
          <a:p>
            <a:endParaRPr lang="en-GB" baseline="0" dirty="0" smtClean="0"/>
          </a:p>
          <a:p>
            <a:r>
              <a:rPr lang="en-GB" baseline="0" dirty="0" smtClean="0"/>
              <a:t>Who here reads books online or on a tablet, phone or e-reader? &lt;take answers/show of hands&gt;</a:t>
            </a:r>
          </a:p>
          <a:p>
            <a:endParaRPr lang="en-GB" baseline="0" dirty="0" smtClean="0"/>
          </a:p>
          <a:p>
            <a:r>
              <a:rPr lang="en-GB" baseline="0" dirty="0" smtClean="0"/>
              <a:t>If you’re making an e-book as well, then the files would be converted from </a:t>
            </a:r>
            <a:r>
              <a:rPr lang="en-GB" baseline="0" dirty="0" err="1" smtClean="0"/>
              <a:t>InDesign</a:t>
            </a:r>
            <a:r>
              <a:rPr lang="en-GB" baseline="0" dirty="0" smtClean="0"/>
              <a:t> files to e-Pub files, ready to be downloaded to your Kindle, </a:t>
            </a:r>
            <a:r>
              <a:rPr lang="en-GB" baseline="0" dirty="0" err="1" smtClean="0"/>
              <a:t>iPad</a:t>
            </a:r>
            <a:r>
              <a:rPr lang="en-GB" baseline="0" dirty="0" smtClean="0"/>
              <a:t>, </a:t>
            </a:r>
            <a:r>
              <a:rPr lang="en-GB" baseline="0" dirty="0" err="1" smtClean="0"/>
              <a:t>smartphone</a:t>
            </a:r>
            <a:r>
              <a:rPr lang="en-GB" baseline="0" dirty="0" smtClean="0"/>
              <a:t> or tablet.</a:t>
            </a:r>
          </a:p>
          <a:p>
            <a:endParaRPr lang="en-GB" baseline="0" dirty="0" smtClean="0"/>
          </a:p>
          <a:p>
            <a:r>
              <a:rPr lang="en-GB" baseline="0" dirty="0" smtClean="0"/>
              <a:t>&lt;next slide&gt;</a:t>
            </a:r>
            <a:endParaRPr lang="en-GB" dirty="0" smtClean="0"/>
          </a:p>
          <a:p>
            <a:endParaRPr lang="en-US" dirty="0"/>
          </a:p>
        </p:txBody>
      </p:sp>
      <p:sp>
        <p:nvSpPr>
          <p:cNvPr id="4" name="Slide Number Placeholder 3"/>
          <p:cNvSpPr>
            <a:spLocks noGrp="1"/>
          </p:cNvSpPr>
          <p:nvPr>
            <p:ph type="sldNum" sz="quarter" idx="10"/>
          </p:nvPr>
        </p:nvSpPr>
        <p:spPr/>
        <p:txBody>
          <a:bodyPr/>
          <a:lstStyle/>
          <a:p>
            <a:fld id="{980D5792-35F7-B243-B645-94EB2587327B}" type="slidenum">
              <a:rPr lang="en-GB" smtClean="0"/>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books are shipped from the</a:t>
            </a:r>
            <a:r>
              <a:rPr lang="en-GB" baseline="0" dirty="0" smtClean="0"/>
              <a:t> printers in China to the warehouse and finally released.</a:t>
            </a:r>
          </a:p>
          <a:p>
            <a:endParaRPr lang="en-GB" baseline="0" dirty="0" smtClean="0"/>
          </a:p>
          <a:p>
            <a:r>
              <a:rPr lang="en-GB" baseline="0" dirty="0" smtClean="0"/>
              <a:t>The marketing campaign has already begun and the sales rep force are ready to start selling.</a:t>
            </a:r>
            <a:endParaRPr lang="en-GB" dirty="0"/>
          </a:p>
        </p:txBody>
      </p:sp>
      <p:sp>
        <p:nvSpPr>
          <p:cNvPr id="4" name="Slide Number Placeholder 3"/>
          <p:cNvSpPr>
            <a:spLocks noGrp="1"/>
          </p:cNvSpPr>
          <p:nvPr>
            <p:ph type="sldNum" sz="quarter" idx="10"/>
          </p:nvPr>
        </p:nvSpPr>
        <p:spPr/>
        <p:txBody>
          <a:bodyPr/>
          <a:lstStyle/>
          <a:p>
            <a:fld id="{980D5792-35F7-B243-B645-94EB2587327B}" type="slidenum">
              <a:rPr lang="en-GB" smtClean="0"/>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a:t>
            </a:r>
            <a:r>
              <a:rPr lang="en-GB" b="1" dirty="0" smtClean="0"/>
              <a:t>where</a:t>
            </a:r>
            <a:r>
              <a:rPr lang="en-GB" b="1" baseline="0" dirty="0" smtClean="0"/>
              <a:t> </a:t>
            </a:r>
            <a:r>
              <a:rPr lang="en-GB" b="0" baseline="0" dirty="0" smtClean="0"/>
              <a:t>do these</a:t>
            </a:r>
            <a:r>
              <a:rPr lang="en-GB" baseline="0" dirty="0" smtClean="0"/>
              <a:t> thousands of books go? They get sent out to all sorts of places. The books go to &lt;click&gt; bookshops, &lt;click&gt; schools and libraries, &lt;click&gt; and we even put them online so you can buy them from your favourite website.</a:t>
            </a:r>
          </a:p>
          <a:p>
            <a:endParaRPr lang="en-GB" baseline="0" dirty="0" smtClean="0"/>
          </a:p>
          <a:p>
            <a:r>
              <a:rPr lang="en-GB" baseline="0" dirty="0" smtClean="0"/>
              <a:t>So, Read On!</a:t>
            </a:r>
          </a:p>
        </p:txBody>
      </p:sp>
      <p:sp>
        <p:nvSpPr>
          <p:cNvPr id="4" name="Slide Number Placeholder 3"/>
          <p:cNvSpPr>
            <a:spLocks noGrp="1"/>
          </p:cNvSpPr>
          <p:nvPr>
            <p:ph type="sldNum" sz="quarter" idx="10"/>
          </p:nvPr>
        </p:nvSpPr>
        <p:spPr/>
        <p:txBody>
          <a:bodyPr/>
          <a:lstStyle/>
          <a:p>
            <a:fld id="{980D5792-35F7-B243-B645-94EB2587327B}" type="slidenum">
              <a:rPr lang="en-GB" smtClean="0"/>
              <a:pPr/>
              <a:t>13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i="0" baseline="0" dirty="0" smtClean="0"/>
              <a:t>The first ‘who’ in book-making is the </a:t>
            </a:r>
            <a:r>
              <a:rPr lang="en-GB" b="1" i="0" baseline="0" dirty="0" smtClean="0"/>
              <a:t>editor</a:t>
            </a:r>
            <a:r>
              <a:rPr lang="en-GB" b="0" i="0" baseline="0" dirty="0" smtClean="0"/>
              <a:t>. The editor looks after each step of the book-making process. Editors make many books during the year and work with lots of other people who help get the books ready.</a:t>
            </a:r>
          </a:p>
          <a:p>
            <a:endParaRPr lang="en-GB" b="0" i="0" baseline="0" dirty="0" smtClean="0"/>
          </a:p>
          <a:p>
            <a:r>
              <a:rPr lang="en-GB" b="0" i="0" baseline="0" dirty="0" smtClean="0"/>
              <a:t>The skills editors need include:</a:t>
            </a:r>
          </a:p>
          <a:p>
            <a:pPr>
              <a:buFont typeface="Arial" pitchFamily="34" charset="0"/>
              <a:buChar char="•"/>
            </a:pPr>
            <a:r>
              <a:rPr lang="en-GB" b="0" i="0" baseline="0" dirty="0" smtClean="0"/>
              <a:t>Project management – making sure content is written in time</a:t>
            </a:r>
          </a:p>
          <a:p>
            <a:pPr defTabSz="457153">
              <a:buFont typeface="Arial" pitchFamily="34" charset="0"/>
              <a:buChar char="•"/>
            </a:pPr>
            <a:r>
              <a:rPr lang="en-GB" b="0" i="0" baseline="0" dirty="0" smtClean="0"/>
              <a:t>Editorial skills used when reviewing manuscripts</a:t>
            </a:r>
          </a:p>
          <a:p>
            <a:pPr>
              <a:buFont typeface="Arial" pitchFamily="34" charset="0"/>
              <a:buChar char="•"/>
            </a:pPr>
            <a:r>
              <a:rPr lang="en-GB" b="0" i="0" baseline="0" dirty="0" smtClean="0"/>
              <a:t>Maths skills for example working out whether a book or product is going to be profitable</a:t>
            </a:r>
          </a:p>
          <a:p>
            <a:pPr>
              <a:buFont typeface="Arial" pitchFamily="34" charset="0"/>
              <a:buChar char="•"/>
            </a:pPr>
            <a:r>
              <a:rPr lang="en-GB" b="0" i="0" baseline="0" dirty="0" smtClean="0"/>
              <a:t>Analytical skills – for ensuring how ideas match what people need and the needs are gathered by research</a:t>
            </a:r>
          </a:p>
          <a:p>
            <a:pPr>
              <a:buFont typeface="Arial" pitchFamily="34" charset="0"/>
              <a:buChar char="•"/>
            </a:pPr>
            <a:r>
              <a:rPr lang="en-GB" b="0" i="0" baseline="0" dirty="0" smtClean="0"/>
              <a:t>Communication skills – for presenting ideas and listening to feedback</a:t>
            </a:r>
          </a:p>
          <a:p>
            <a:endParaRPr lang="en-GB" b="0" i="0" baseline="0" dirty="0" smtClean="0"/>
          </a:p>
          <a:p>
            <a:r>
              <a:rPr lang="en-GB" b="0" i="0" baseline="0" dirty="0" smtClean="0"/>
              <a:t>&lt;next slide&gt;</a:t>
            </a:r>
          </a:p>
          <a:p>
            <a:endParaRPr lang="en-GB" dirty="0"/>
          </a:p>
        </p:txBody>
      </p:sp>
      <p:sp>
        <p:nvSpPr>
          <p:cNvPr id="4" name="Slide Number Placeholder 3"/>
          <p:cNvSpPr>
            <a:spLocks noGrp="1"/>
          </p:cNvSpPr>
          <p:nvPr>
            <p:ph type="sldNum" sz="quarter" idx="10"/>
          </p:nvPr>
        </p:nvSpPr>
        <p:spPr/>
        <p:txBody>
          <a:bodyPr/>
          <a:lstStyle/>
          <a:p>
            <a:fld id="{980D5792-35F7-B243-B645-94EB2587327B}"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author, of course, writes the</a:t>
            </a:r>
            <a:r>
              <a:rPr lang="en-GB" baseline="0" dirty="0" smtClean="0"/>
              <a:t> book. Some books actually have more than one author, with each author writing different chapters of the book.</a:t>
            </a:r>
          </a:p>
          <a:p>
            <a:endParaRPr lang="en-GB" baseline="0" dirty="0" smtClean="0"/>
          </a:p>
          <a:p>
            <a:r>
              <a:rPr lang="en-GB" baseline="0" dirty="0" smtClean="0"/>
              <a:t>The author needs to be able to write original content to a defined brief and deliver the material to tight deadlines. They should also be able to take on feedback.</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80D5792-35F7-B243-B645-94EB2587327B}"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The designer is given all the words and pictures, and they use a design programme like Quark or </a:t>
            </a:r>
            <a:r>
              <a:rPr lang="en-GB" baseline="0" dirty="0" err="1" smtClean="0"/>
              <a:t>InDesign</a:t>
            </a:r>
            <a:r>
              <a:rPr lang="en-GB" baseline="0" dirty="0" smtClean="0"/>
              <a:t> to put the book pages together.</a:t>
            </a:r>
          </a:p>
          <a:p>
            <a:endParaRPr lang="en-GB" baseline="0" dirty="0" smtClean="0"/>
          </a:p>
          <a:p>
            <a:r>
              <a:rPr lang="en-GB" baseline="0" dirty="0" smtClean="0"/>
              <a:t>Skills needed for a designer are:</a:t>
            </a:r>
          </a:p>
          <a:p>
            <a:pPr>
              <a:buFont typeface="Arial" pitchFamily="34" charset="0"/>
              <a:buChar char="•"/>
            </a:pPr>
            <a:r>
              <a:rPr lang="en-GB" baseline="0" dirty="0" smtClean="0"/>
              <a:t>Appreciation of what makes good design</a:t>
            </a:r>
          </a:p>
          <a:p>
            <a:pPr>
              <a:buFont typeface="Arial" pitchFamily="34" charset="0"/>
              <a:buChar char="•"/>
            </a:pPr>
            <a:r>
              <a:rPr lang="en-GB" baseline="0" dirty="0" smtClean="0"/>
              <a:t>Time-management skills</a:t>
            </a:r>
            <a:endParaRPr lang="en-GB" baseline="0" dirty="0"/>
          </a:p>
          <a:p>
            <a:pPr>
              <a:buFont typeface="Arial" pitchFamily="34" charset="0"/>
              <a:buChar char="•"/>
            </a:pPr>
            <a:r>
              <a:rPr lang="en-GB" baseline="0" dirty="0" smtClean="0"/>
              <a:t>Attention to detail</a:t>
            </a:r>
          </a:p>
        </p:txBody>
      </p:sp>
      <p:sp>
        <p:nvSpPr>
          <p:cNvPr id="4" name="Slide Number Placeholder 3"/>
          <p:cNvSpPr>
            <a:spLocks noGrp="1"/>
          </p:cNvSpPr>
          <p:nvPr>
            <p:ph type="sldNum" sz="quarter" idx="10"/>
          </p:nvPr>
        </p:nvSpPr>
        <p:spPr/>
        <p:txBody>
          <a:bodyPr/>
          <a:lstStyle/>
          <a:p>
            <a:fld id="{980D5792-35F7-B243-B645-94EB2587327B}"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Most people also</a:t>
            </a:r>
            <a:r>
              <a:rPr lang="en-GB" baseline="0" dirty="0" smtClean="0"/>
              <a:t> forget that someone has to turn all those computer files into a printed book or an eBook – otherwise you wouldn’t be able to read them! The production team and the printer work together to bring you the lovely books that fill your shelves (or your </a:t>
            </a:r>
            <a:r>
              <a:rPr lang="en-GB" baseline="0" dirty="0" err="1" smtClean="0"/>
              <a:t>iPad</a:t>
            </a:r>
            <a:r>
              <a:rPr lang="en-GB" baseline="0" dirty="0" smtClean="0"/>
              <a:t>). The production team will negotiate dates and rates with the printers and shippers, choose and order the right type of paper, and do a technical check of the files before they go to press.</a:t>
            </a:r>
          </a:p>
          <a:p>
            <a:endParaRPr lang="en-GB" baseline="0" dirty="0" smtClean="0"/>
          </a:p>
          <a:p>
            <a:r>
              <a:rPr lang="en-GB" baseline="0" dirty="0" smtClean="0"/>
              <a:t>The skills needed to work in production or printing are:</a:t>
            </a:r>
          </a:p>
          <a:p>
            <a:pPr>
              <a:buFont typeface="Arial" pitchFamily="34" charset="0"/>
              <a:buChar char="•"/>
            </a:pPr>
            <a:r>
              <a:rPr lang="en-GB" baseline="0" dirty="0" smtClean="0"/>
              <a:t>Project management</a:t>
            </a:r>
          </a:p>
          <a:p>
            <a:pPr>
              <a:buFont typeface="Arial" pitchFamily="34" charset="0"/>
              <a:buChar char="•"/>
            </a:pPr>
            <a:r>
              <a:rPr lang="en-GB" baseline="0" dirty="0" smtClean="0"/>
              <a:t>Communication skills – especially if there are delays and you’re working with companies based overseas!</a:t>
            </a:r>
          </a:p>
          <a:p>
            <a:pPr>
              <a:buFont typeface="Arial" pitchFamily="34" charset="0"/>
              <a:buChar char="•"/>
            </a:pPr>
            <a:r>
              <a:rPr lang="en-GB" baseline="0" dirty="0" smtClean="0"/>
              <a:t>Mathematical skills</a:t>
            </a:r>
          </a:p>
          <a:p>
            <a:pPr>
              <a:buFont typeface="Arial" pitchFamily="34" charset="0"/>
              <a:buChar char="•"/>
            </a:pPr>
            <a:r>
              <a:rPr lang="en-GB" baseline="0" dirty="0" smtClean="0"/>
              <a:t>Technical skills</a:t>
            </a:r>
            <a:endParaRPr lang="en-GB" dirty="0"/>
          </a:p>
        </p:txBody>
      </p:sp>
      <p:sp>
        <p:nvSpPr>
          <p:cNvPr id="4" name="Slide Number Placeholder 3"/>
          <p:cNvSpPr>
            <a:spLocks noGrp="1"/>
          </p:cNvSpPr>
          <p:nvPr>
            <p:ph type="sldNum" sz="quarter" idx="10"/>
          </p:nvPr>
        </p:nvSpPr>
        <p:spPr/>
        <p:txBody>
          <a:bodyPr/>
          <a:lstStyle/>
          <a:p>
            <a:fld id="{980D5792-35F7-B243-B645-94EB2587327B}"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editor will also work</a:t>
            </a:r>
            <a:r>
              <a:rPr lang="en-GB" baseline="0" dirty="0" smtClean="0"/>
              <a:t> with the marketing and sales teams from the initial idea until the book is ready to be sold. The marketing department will make sure information about the book is released to our website, to Amazon and to other booksellers, before publication. They will help to shape the big idea of a series or book to make sure it appeals to its target audience. They will plan a programme to promote the series through leaflets, catalogues, flyers and our online channels, and produce exciting copy for each of these promotions.</a:t>
            </a:r>
          </a:p>
          <a:p>
            <a:endParaRPr lang="en-GB" baseline="0" dirty="0" smtClean="0"/>
          </a:p>
          <a:p>
            <a:r>
              <a:rPr lang="en-GB" baseline="0" dirty="0" smtClean="0"/>
              <a:t>The sales team will present the books and products to booksellers and, in the case of education, face-to-face to teachers.</a:t>
            </a:r>
          </a:p>
          <a:p>
            <a:endParaRPr lang="en-GB" baseline="0" dirty="0" smtClean="0"/>
          </a:p>
          <a:p>
            <a:r>
              <a:rPr lang="en-GB" baseline="0" dirty="0" smtClean="0"/>
              <a:t>The skills needed to work in sales and/or marketing are:</a:t>
            </a:r>
          </a:p>
          <a:p>
            <a:pPr>
              <a:buFont typeface="Arial" pitchFamily="34" charset="0"/>
              <a:buChar char="•"/>
            </a:pPr>
            <a:r>
              <a:rPr lang="en-GB" baseline="0" dirty="0" smtClean="0"/>
              <a:t>Persuasive communicators – face-to-face and through written copy</a:t>
            </a:r>
          </a:p>
          <a:p>
            <a:pPr>
              <a:buFont typeface="Arial" pitchFamily="34" charset="0"/>
              <a:buChar char="•"/>
            </a:pPr>
            <a:r>
              <a:rPr lang="en-GB" baseline="0" dirty="0" smtClean="0"/>
              <a:t>Analytical/research skills</a:t>
            </a:r>
          </a:p>
          <a:p>
            <a:pPr>
              <a:buFont typeface="Arial" pitchFamily="34" charset="0"/>
              <a:buChar char="•"/>
            </a:pPr>
            <a:r>
              <a:rPr lang="en-GB" baseline="0" dirty="0" smtClean="0"/>
              <a:t>Mathematical skills</a:t>
            </a:r>
          </a:p>
          <a:p>
            <a:pPr>
              <a:buFont typeface="Arial" pitchFamily="34" charset="0"/>
              <a:buChar char="•"/>
            </a:pPr>
            <a:r>
              <a:rPr lang="en-GB" baseline="0" dirty="0" smtClean="0"/>
              <a:t>Charisma!</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80D5792-35F7-B243-B645-94EB2587327B}" type="slidenum">
              <a:rPr lang="en-GB" smtClean="0"/>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 make</a:t>
            </a:r>
            <a:r>
              <a:rPr lang="en-GB" baseline="0" dirty="0" smtClean="0"/>
              <a:t> </a:t>
            </a:r>
            <a:r>
              <a:rPr lang="en-GB" dirty="0" smtClean="0"/>
              <a:t>your own book or series, like we do every day, first</a:t>
            </a:r>
            <a:r>
              <a:rPr lang="en-GB" baseline="0" dirty="0" smtClean="0"/>
              <a:t> you need to come up with an </a:t>
            </a:r>
            <a:r>
              <a:rPr lang="en-GB" b="1" baseline="0" dirty="0" smtClean="0"/>
              <a:t>idea</a:t>
            </a:r>
            <a:r>
              <a:rPr lang="en-GB" b="0" baseline="0" dirty="0" smtClean="0"/>
              <a:t>. This is what the book is going to be </a:t>
            </a:r>
            <a:r>
              <a:rPr lang="en-GB" b="0" i="1" baseline="0" dirty="0" smtClean="0"/>
              <a:t>about. </a:t>
            </a:r>
          </a:p>
          <a:p>
            <a:endParaRPr lang="en-GB" b="0" i="1" baseline="0" dirty="0" smtClean="0"/>
          </a:p>
          <a:p>
            <a:r>
              <a:rPr lang="en-GB" b="0" i="0" baseline="0" dirty="0" smtClean="0"/>
              <a:t>What kinds of things do you like to read about? &lt;take ideas&gt; How about we make a short horror story. So now we have an idea of the topic for the book and the kind of book it’s going to be.</a:t>
            </a:r>
          </a:p>
          <a:p>
            <a:endParaRPr lang="en-GB" b="0" i="0" baseline="0" dirty="0" smtClean="0"/>
          </a:p>
          <a:p>
            <a:r>
              <a:rPr lang="en-GB" b="0" i="0" baseline="0" dirty="0" smtClean="0"/>
              <a:t>&lt;next slide&gt;</a:t>
            </a:r>
            <a:endParaRPr lang="en-GB" dirty="0" smtClean="0"/>
          </a:p>
          <a:p>
            <a:endParaRPr lang="en-US" dirty="0"/>
          </a:p>
        </p:txBody>
      </p:sp>
      <p:sp>
        <p:nvSpPr>
          <p:cNvPr id="4" name="Slide Number Placeholder 3"/>
          <p:cNvSpPr>
            <a:spLocks noGrp="1"/>
          </p:cNvSpPr>
          <p:nvPr>
            <p:ph type="sldNum" sz="quarter" idx="10"/>
          </p:nvPr>
        </p:nvSpPr>
        <p:spPr/>
        <p:txBody>
          <a:bodyPr/>
          <a:lstStyle/>
          <a:p>
            <a:fld id="{980D5792-35F7-B243-B645-94EB2587327B}"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when all the ‘</a:t>
            </a:r>
            <a:r>
              <a:rPr lang="en-GB" dirty="0" err="1" smtClean="0"/>
              <a:t>whos</a:t>
            </a:r>
            <a:r>
              <a:rPr lang="en-GB" dirty="0" smtClean="0"/>
              <a:t>’ of the team work very hard to make</a:t>
            </a:r>
            <a:r>
              <a:rPr lang="en-GB" baseline="0" dirty="0" smtClean="0"/>
              <a:t> the initial idea grow into a successful product.</a:t>
            </a:r>
          </a:p>
          <a:p>
            <a:endParaRPr lang="en-GB" baseline="0" dirty="0" smtClean="0"/>
          </a:p>
          <a:p>
            <a:r>
              <a:rPr lang="en-GB" dirty="0" smtClean="0"/>
              <a:t>The next step is to start</a:t>
            </a:r>
            <a:r>
              <a:rPr lang="en-GB" baseline="0" dirty="0" smtClean="0"/>
              <a:t> planning and writing the book. We talk to the author about the idea and then the author goes away and writes a first draft.  We give feedback on the draft and make suggestions for how it could be improved. It’s edited by a copyeditor to remove any errors. In the end &lt;click&gt;, the author has written all the words and we are ready for the next step.</a:t>
            </a:r>
          </a:p>
          <a:p>
            <a:endParaRPr lang="en-GB" baseline="0" dirty="0" smtClean="0"/>
          </a:p>
          <a:p>
            <a:endParaRPr lang="en-GB" baseline="0" dirty="0" smtClean="0"/>
          </a:p>
          <a:p>
            <a:r>
              <a:rPr lang="en-GB" baseline="0" dirty="0" smtClean="0"/>
              <a:t>&lt;next slide&gt;</a:t>
            </a:r>
            <a:endParaRPr lang="en-GB" dirty="0" smtClean="0"/>
          </a:p>
          <a:p>
            <a:endParaRPr lang="en-GB" dirty="0"/>
          </a:p>
        </p:txBody>
      </p:sp>
      <p:sp>
        <p:nvSpPr>
          <p:cNvPr id="4" name="Slide Number Placeholder 3"/>
          <p:cNvSpPr>
            <a:spLocks noGrp="1"/>
          </p:cNvSpPr>
          <p:nvPr>
            <p:ph type="sldNum" sz="quarter" idx="10"/>
          </p:nvPr>
        </p:nvSpPr>
        <p:spPr/>
        <p:txBody>
          <a:bodyPr/>
          <a:lstStyle/>
          <a:p>
            <a:fld id="{980D5792-35F7-B243-B645-94EB2587327B}"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When both the words</a:t>
            </a:r>
            <a:r>
              <a:rPr lang="en-GB" baseline="0" dirty="0" smtClean="0"/>
              <a:t> and pictures are ready, the designer can begin putting them together to make the </a:t>
            </a:r>
            <a:r>
              <a:rPr lang="en-GB" b="1" baseline="0" dirty="0" smtClean="0"/>
              <a:t>pages</a:t>
            </a:r>
            <a:r>
              <a:rPr lang="en-GB" baseline="0" dirty="0" smtClean="0"/>
              <a:t>! Of course we can’t forget &lt;click&gt; the </a:t>
            </a:r>
            <a:r>
              <a:rPr lang="en-GB" b="1" baseline="0" dirty="0" smtClean="0"/>
              <a:t>cover</a:t>
            </a:r>
            <a:r>
              <a:rPr lang="en-GB" baseline="0" dirty="0" smtClean="0"/>
              <a:t> of the book. The designer works hard to make the cover look exciting and fun. </a:t>
            </a:r>
          </a:p>
          <a:p>
            <a:endParaRPr lang="en-GB" baseline="0" dirty="0" smtClean="0"/>
          </a:p>
          <a:p>
            <a:r>
              <a:rPr lang="en-GB" baseline="0" dirty="0" smtClean="0"/>
              <a:t>We then go back to check for any mistakes and prepare the book for the printer.</a:t>
            </a:r>
          </a:p>
          <a:p>
            <a:endParaRPr lang="en-GB" baseline="0" dirty="0" smtClean="0"/>
          </a:p>
          <a:p>
            <a:r>
              <a:rPr lang="en-GB" baseline="0" dirty="0" smtClean="0"/>
              <a:t>&lt;next slide&gt;</a:t>
            </a:r>
            <a:endParaRPr lang="en-GB" dirty="0" smtClean="0"/>
          </a:p>
          <a:p>
            <a:endParaRPr lang="en-US" dirty="0"/>
          </a:p>
        </p:txBody>
      </p:sp>
      <p:sp>
        <p:nvSpPr>
          <p:cNvPr id="4" name="Slide Number Placeholder 3"/>
          <p:cNvSpPr>
            <a:spLocks noGrp="1"/>
          </p:cNvSpPr>
          <p:nvPr>
            <p:ph type="sldNum" sz="quarter" idx="10"/>
          </p:nvPr>
        </p:nvSpPr>
        <p:spPr/>
        <p:txBody>
          <a:bodyPr/>
          <a:lstStyle/>
          <a:p>
            <a:fld id="{980D5792-35F7-B243-B645-94EB2587327B}"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15043F3-09B6-467F-8358-1B11726D6075}" type="datetimeFigureOut">
              <a:rPr lang="en-GB" smtClean="0"/>
              <a:pPr/>
              <a:t>29/04/2013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77E31-844F-40E0-9275-8FF7C0C9BD6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5043F3-09B6-467F-8358-1B11726D6075}" type="datetimeFigureOut">
              <a:rPr lang="en-GB" smtClean="0"/>
              <a:pPr/>
              <a:t>29/04/2013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77E31-844F-40E0-9275-8FF7C0C9BD6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5043F3-09B6-467F-8358-1B11726D6075}" type="datetimeFigureOut">
              <a:rPr lang="en-GB" smtClean="0"/>
              <a:pPr/>
              <a:t>29/04/2013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77E31-844F-40E0-9275-8FF7C0C9BD6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5043F3-09B6-467F-8358-1B11726D6075}" type="datetimeFigureOut">
              <a:rPr lang="en-GB" smtClean="0"/>
              <a:pPr/>
              <a:t>29/04/2013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77E31-844F-40E0-9275-8FF7C0C9BD6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5043F3-09B6-467F-8358-1B11726D6075}" type="datetimeFigureOut">
              <a:rPr lang="en-GB" smtClean="0"/>
              <a:pPr/>
              <a:t>29/04/2013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77E31-844F-40E0-9275-8FF7C0C9BD6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15043F3-09B6-467F-8358-1B11726D6075}" type="datetimeFigureOut">
              <a:rPr lang="en-GB" smtClean="0"/>
              <a:pPr/>
              <a:t>29/04/2013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977E31-844F-40E0-9275-8FF7C0C9BD6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15043F3-09B6-467F-8358-1B11726D6075}" type="datetimeFigureOut">
              <a:rPr lang="en-GB" smtClean="0"/>
              <a:pPr/>
              <a:t>29/04/2013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977E31-844F-40E0-9275-8FF7C0C9BD6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15043F3-09B6-467F-8358-1B11726D6075}" type="datetimeFigureOut">
              <a:rPr lang="en-GB" smtClean="0"/>
              <a:pPr/>
              <a:t>29/04/2013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977E31-844F-40E0-9275-8FF7C0C9BD6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043F3-09B6-467F-8358-1B11726D6075}" type="datetimeFigureOut">
              <a:rPr lang="en-GB" smtClean="0"/>
              <a:pPr/>
              <a:t>29/04/2013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977E31-844F-40E0-9275-8FF7C0C9BD6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5043F3-09B6-467F-8358-1B11726D6075}" type="datetimeFigureOut">
              <a:rPr lang="en-GB" smtClean="0"/>
              <a:pPr/>
              <a:t>29/04/2013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977E31-844F-40E0-9275-8FF7C0C9BD6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5043F3-09B6-467F-8358-1B11726D6075}" type="datetimeFigureOut">
              <a:rPr lang="en-GB" smtClean="0"/>
              <a:pPr/>
              <a:t>29/04/2013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977E31-844F-40E0-9275-8FF7C0C9BD6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043F3-09B6-467F-8358-1B11726D6075}" type="datetimeFigureOut">
              <a:rPr lang="en-GB" smtClean="0"/>
              <a:pPr/>
              <a:t>29/04/2013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77E31-844F-40E0-9275-8FF7C0C9BD6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eg"/><Relationship Id="rId7"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e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image" Target="../media/image19.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jpeg"/><Relationship Id="rId7"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3.jpeg"/><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3.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85800" y="1412776"/>
            <a:ext cx="7772400" cy="3456384"/>
          </a:xfrm>
        </p:spPr>
        <p:txBody>
          <a:bodyPr>
            <a:noAutofit/>
          </a:bodyPr>
          <a:lstStyle/>
          <a:p>
            <a:r>
              <a:rPr lang="en-US" sz="9600" dirty="0" smtClean="0">
                <a:solidFill>
                  <a:srgbClr val="FF0000"/>
                </a:solidFill>
                <a:latin typeface="Franklin Gothic Heavy" pitchFamily="34" charset="0"/>
              </a:rPr>
              <a:t>HOW </a:t>
            </a:r>
            <a:r>
              <a:rPr lang="en-GB" sz="9600" dirty="0" smtClean="0">
                <a:solidFill>
                  <a:srgbClr val="FF0000"/>
                </a:solidFill>
                <a:latin typeface="Franklin Gothic Heavy" pitchFamily="34" charset="0"/>
              </a:rPr>
              <a:t>A </a:t>
            </a:r>
            <a:br>
              <a:rPr lang="en-GB" sz="9600" dirty="0" smtClean="0">
                <a:solidFill>
                  <a:srgbClr val="FF0000"/>
                </a:solidFill>
                <a:latin typeface="Franklin Gothic Heavy" pitchFamily="34" charset="0"/>
              </a:rPr>
            </a:br>
            <a:r>
              <a:rPr lang="en-GB" sz="15000" dirty="0" smtClean="0">
                <a:solidFill>
                  <a:srgbClr val="FF0000"/>
                </a:solidFill>
                <a:latin typeface="Franklin Gothic Heavy" pitchFamily="34" charset="0"/>
              </a:rPr>
              <a:t>BOOK</a:t>
            </a:r>
            <a:r>
              <a:rPr lang="en-GB" sz="9600" dirty="0" smtClean="0">
                <a:solidFill>
                  <a:srgbClr val="FF0000"/>
                </a:solidFill>
                <a:latin typeface="Franklin Gothic Heavy" pitchFamily="34" charset="0"/>
              </a:rPr>
              <a:t> </a:t>
            </a:r>
            <a:br>
              <a:rPr lang="en-GB" sz="9600" dirty="0" smtClean="0">
                <a:solidFill>
                  <a:srgbClr val="FF0000"/>
                </a:solidFill>
                <a:latin typeface="Franklin Gothic Heavy" pitchFamily="34" charset="0"/>
              </a:rPr>
            </a:br>
            <a:r>
              <a:rPr lang="en-GB" sz="9600" dirty="0" smtClean="0">
                <a:solidFill>
                  <a:srgbClr val="FF0000"/>
                </a:solidFill>
                <a:latin typeface="Franklin Gothic Heavy" pitchFamily="34" charset="0"/>
              </a:rPr>
              <a:t>IS MADE</a:t>
            </a:r>
            <a:endParaRPr lang="en-GB" sz="9600" dirty="0">
              <a:solidFill>
                <a:srgbClr val="FF0000"/>
              </a:solidFill>
              <a:latin typeface="Franklin Gothic Heavy" pitchFamily="34" charset="0"/>
            </a:endParaRPr>
          </a:p>
        </p:txBody>
      </p:sp>
      <p:pic>
        <p:nvPicPr>
          <p:cNvPr id="6" name="Picture 5" descr="read on logo.png"/>
          <p:cNvPicPr>
            <a:picLocks noChangeAspect="1"/>
          </p:cNvPicPr>
          <p:nvPr/>
        </p:nvPicPr>
        <p:blipFill>
          <a:blip r:embed="rId2" cstate="print"/>
          <a:stretch>
            <a:fillRect/>
          </a:stretch>
        </p:blipFill>
        <p:spPr>
          <a:xfrm>
            <a:off x="7596336" y="5879083"/>
            <a:ext cx="1362832" cy="718269"/>
          </a:xfrm>
          <a:prstGeom prst="rect">
            <a:avLst/>
          </a:prstGeom>
          <a:ln w="28575">
            <a:solidFill>
              <a:srgbClr val="00B0F0"/>
            </a:solidFill>
          </a:ln>
        </p:spPr>
      </p:pic>
    </p:spTree>
  </p:cSld>
  <p:clrMapOvr>
    <a:masterClrMapping/>
  </p:clrMapOvr>
  <p:transition>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5517232"/>
          </a:xfrm>
          <a:prstGeom prst="rect">
            <a:avLst/>
          </a:prstGeom>
          <a:solidFill>
            <a:srgbClr val="92D050"/>
          </a:solidFill>
          <a:ln>
            <a:no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274638"/>
            <a:ext cx="8229600" cy="1143000"/>
          </a:xfrm>
        </p:spPr>
        <p:txBody>
          <a:bodyPr>
            <a:noAutofit/>
          </a:bodyPr>
          <a:lstStyle/>
          <a:p>
            <a:pPr algn="l"/>
            <a:r>
              <a:rPr lang="en-US" sz="8800" dirty="0" smtClean="0">
                <a:solidFill>
                  <a:srgbClr val="002060"/>
                </a:solidFill>
                <a:latin typeface="Gill Sans MT" pitchFamily="34" charset="0"/>
              </a:rPr>
              <a:t>What</a:t>
            </a:r>
            <a:r>
              <a:rPr lang="en-GB" sz="8800" dirty="0" smtClean="0">
                <a:solidFill>
                  <a:srgbClr val="002060"/>
                </a:solidFill>
                <a:latin typeface="Gill Sans MT" pitchFamily="34" charset="0"/>
              </a:rPr>
              <a:t>:</a:t>
            </a:r>
            <a:endParaRPr lang="en-GB" sz="8800" dirty="0">
              <a:solidFill>
                <a:srgbClr val="002060"/>
              </a:solidFill>
              <a:latin typeface="Gill Sans MT" pitchFamily="34" charset="0"/>
            </a:endParaRPr>
          </a:p>
        </p:txBody>
      </p:sp>
      <p:pic>
        <p:nvPicPr>
          <p:cNvPr id="10" name="Content Placeholder 9" descr="shutterstock_95697022.jpg"/>
          <p:cNvPicPr>
            <a:picLocks noGrp="1" noChangeAspect="1"/>
          </p:cNvPicPr>
          <p:nvPr>
            <p:ph idx="1"/>
          </p:nvPr>
        </p:nvPicPr>
        <p:blipFill>
          <a:blip r:embed="rId3" cstate="screen"/>
          <a:srcRect/>
          <a:stretch>
            <a:fillRect/>
          </a:stretch>
        </p:blipFill>
        <p:spPr>
          <a:xfrm>
            <a:off x="0" y="5517232"/>
            <a:ext cx="3062061" cy="1340768"/>
          </a:xfrm>
        </p:spPr>
      </p:pic>
      <p:pic>
        <p:nvPicPr>
          <p:cNvPr id="11" name="Content Placeholder 9" descr="shutterstock_95697022.jpg"/>
          <p:cNvPicPr>
            <a:picLocks noChangeAspect="1"/>
          </p:cNvPicPr>
          <p:nvPr/>
        </p:nvPicPr>
        <p:blipFill>
          <a:blip r:embed="rId3" cstate="screen"/>
          <a:srcRect/>
          <a:stretch>
            <a:fillRect/>
          </a:stretch>
        </p:blipFill>
        <p:spPr>
          <a:xfrm>
            <a:off x="3059832" y="5517232"/>
            <a:ext cx="3062061" cy="1340768"/>
          </a:xfrm>
          <a:prstGeom prst="rect">
            <a:avLst/>
          </a:prstGeom>
        </p:spPr>
      </p:pic>
      <p:pic>
        <p:nvPicPr>
          <p:cNvPr id="12" name="Content Placeholder 9" descr="shutterstock_95697022.jpg"/>
          <p:cNvPicPr>
            <a:picLocks noChangeAspect="1"/>
          </p:cNvPicPr>
          <p:nvPr/>
        </p:nvPicPr>
        <p:blipFill>
          <a:blip r:embed="rId4" cstate="screen"/>
          <a:srcRect/>
          <a:stretch>
            <a:fillRect/>
          </a:stretch>
        </p:blipFill>
        <p:spPr>
          <a:xfrm>
            <a:off x="6118451" y="5517232"/>
            <a:ext cx="3025549" cy="1340768"/>
          </a:xfrm>
          <a:prstGeom prst="rect">
            <a:avLst/>
          </a:prstGeom>
        </p:spPr>
      </p:pic>
      <p:cxnSp>
        <p:nvCxnSpPr>
          <p:cNvPr id="15" name="Straight Connector 14"/>
          <p:cNvCxnSpPr/>
          <p:nvPr/>
        </p:nvCxnSpPr>
        <p:spPr>
          <a:xfrm>
            <a:off x="0" y="5517232"/>
            <a:ext cx="9144000"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57200" y="1478394"/>
            <a:ext cx="4906888" cy="1446550"/>
          </a:xfrm>
          <a:prstGeom prst="rect">
            <a:avLst/>
          </a:prstGeom>
          <a:noFill/>
        </p:spPr>
        <p:txBody>
          <a:bodyPr wrap="square" rtlCol="0">
            <a:spAutoFit/>
          </a:bodyPr>
          <a:lstStyle/>
          <a:p>
            <a:r>
              <a:rPr lang="en-GB" sz="4400" dirty="0" smtClean="0">
                <a:latin typeface="Courier New" pitchFamily="49" charset="0"/>
                <a:cs typeface="Courier New" pitchFamily="49" charset="0"/>
              </a:rPr>
              <a:t>The layout and design</a:t>
            </a:r>
            <a:endParaRPr lang="en-GB" sz="4400" dirty="0">
              <a:latin typeface="Courier New" pitchFamily="49" charset="0"/>
              <a:cs typeface="Courier New" pitchFamily="49" charset="0"/>
            </a:endParaRPr>
          </a:p>
        </p:txBody>
      </p:sp>
      <p:pic>
        <p:nvPicPr>
          <p:cNvPr id="9" name="Picture 8" descr="the name is kade_Page_1.jpg"/>
          <p:cNvPicPr>
            <a:picLocks noChangeAspect="1"/>
          </p:cNvPicPr>
          <p:nvPr/>
        </p:nvPicPr>
        <p:blipFill>
          <a:blip r:embed="rId5" cstate="screen"/>
          <a:stretch>
            <a:fillRect/>
          </a:stretch>
        </p:blipFill>
        <p:spPr>
          <a:xfrm>
            <a:off x="541234" y="3057049"/>
            <a:ext cx="4101091" cy="3108255"/>
          </a:xfrm>
          <a:prstGeom prst="rect">
            <a:avLst/>
          </a:prstGeom>
          <a:effectLst>
            <a:outerShdw blurRad="50800" dist="88900" dir="2700000" algn="tl" rotWithShape="0">
              <a:prstClr val="black">
                <a:alpha val="40000"/>
              </a:prstClr>
            </a:outerShdw>
          </a:effectLst>
        </p:spPr>
      </p:pic>
      <p:pic>
        <p:nvPicPr>
          <p:cNvPr id="16" name="Picture 15" descr="spies_Page_2.jpg"/>
          <p:cNvPicPr>
            <a:picLocks noChangeAspect="1"/>
          </p:cNvPicPr>
          <p:nvPr/>
        </p:nvPicPr>
        <p:blipFill>
          <a:blip r:embed="rId6" cstate="screen"/>
          <a:stretch>
            <a:fillRect/>
          </a:stretch>
        </p:blipFill>
        <p:spPr>
          <a:xfrm>
            <a:off x="5220072" y="3356992"/>
            <a:ext cx="3419993" cy="2592044"/>
          </a:xfrm>
          <a:prstGeom prst="rect">
            <a:avLst/>
          </a:prstGeom>
          <a:effectLst>
            <a:outerShdw blurRad="50800" dist="88900" dir="2700000" algn="tl" rotWithShape="0">
              <a:prstClr val="black">
                <a:alpha val="40000"/>
              </a:prstClr>
            </a:outerShdw>
          </a:effectLst>
        </p:spPr>
      </p:pic>
      <p:pic>
        <p:nvPicPr>
          <p:cNvPr id="17" name="Picture 16" descr="here come the girls_Page_1.jpg"/>
          <p:cNvPicPr>
            <a:picLocks noChangeAspect="1"/>
          </p:cNvPicPr>
          <p:nvPr/>
        </p:nvPicPr>
        <p:blipFill>
          <a:blip r:embed="rId7" cstate="screen"/>
          <a:stretch>
            <a:fillRect/>
          </a:stretch>
        </p:blipFill>
        <p:spPr>
          <a:xfrm>
            <a:off x="6084168" y="260649"/>
            <a:ext cx="1872770" cy="2880320"/>
          </a:xfrm>
          <a:prstGeom prst="rect">
            <a:avLst/>
          </a:prstGeom>
          <a:effectLst>
            <a:outerShdw blurRad="50800" dist="88900" dir="2700000" algn="tl" rotWithShape="0">
              <a:prstClr val="black">
                <a:alpha val="40000"/>
              </a:prstClr>
            </a:outerShdw>
          </a:effectLst>
        </p:spPr>
      </p:pic>
      <p:pic>
        <p:nvPicPr>
          <p:cNvPr id="14" name="Picture 13" descr="read on logo.png"/>
          <p:cNvPicPr>
            <a:picLocks noChangeAspect="1"/>
          </p:cNvPicPr>
          <p:nvPr/>
        </p:nvPicPr>
        <p:blipFill>
          <a:blip r:embed="rId8" cstate="print"/>
          <a:stretch>
            <a:fillRect/>
          </a:stretch>
        </p:blipFill>
        <p:spPr>
          <a:xfrm>
            <a:off x="7596336" y="5879083"/>
            <a:ext cx="1362832" cy="718269"/>
          </a:xfrm>
          <a:prstGeom prst="rect">
            <a:avLst/>
          </a:prstGeom>
          <a:ln w="28575">
            <a:solidFill>
              <a:srgbClr val="00B0F0"/>
            </a:solidFill>
          </a:ln>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551723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274638"/>
            <a:ext cx="8229600" cy="1143000"/>
          </a:xfrm>
        </p:spPr>
        <p:txBody>
          <a:bodyPr>
            <a:noAutofit/>
          </a:bodyPr>
          <a:lstStyle/>
          <a:p>
            <a:pPr algn="l"/>
            <a:r>
              <a:rPr lang="en-US" sz="8800" dirty="0" smtClean="0">
                <a:solidFill>
                  <a:srgbClr val="002060"/>
                </a:solidFill>
                <a:latin typeface="Gill Sans MT" pitchFamily="34" charset="0"/>
              </a:rPr>
              <a:t>What</a:t>
            </a:r>
            <a:r>
              <a:rPr lang="en-GB" sz="8800" dirty="0" smtClean="0">
                <a:solidFill>
                  <a:srgbClr val="002060"/>
                </a:solidFill>
                <a:latin typeface="Gill Sans MT" pitchFamily="34" charset="0"/>
              </a:rPr>
              <a:t>:</a:t>
            </a:r>
            <a:endParaRPr lang="en-GB" sz="8800" dirty="0">
              <a:solidFill>
                <a:srgbClr val="002060"/>
              </a:solidFill>
              <a:latin typeface="Gill Sans MT" pitchFamily="34" charset="0"/>
            </a:endParaRPr>
          </a:p>
        </p:txBody>
      </p:sp>
      <p:pic>
        <p:nvPicPr>
          <p:cNvPr id="10" name="Content Placeholder 9" descr="shutterstock_95697022.jpg"/>
          <p:cNvPicPr>
            <a:picLocks noGrp="1" noChangeAspect="1"/>
          </p:cNvPicPr>
          <p:nvPr>
            <p:ph idx="1"/>
          </p:nvPr>
        </p:nvPicPr>
        <p:blipFill>
          <a:blip r:embed="rId3" cstate="screen"/>
          <a:srcRect/>
          <a:stretch>
            <a:fillRect/>
          </a:stretch>
        </p:blipFill>
        <p:spPr>
          <a:xfrm>
            <a:off x="0" y="5517232"/>
            <a:ext cx="3062061" cy="1340768"/>
          </a:xfrm>
        </p:spPr>
      </p:pic>
      <p:pic>
        <p:nvPicPr>
          <p:cNvPr id="11" name="Content Placeholder 9" descr="shutterstock_95697022.jpg"/>
          <p:cNvPicPr>
            <a:picLocks noChangeAspect="1"/>
          </p:cNvPicPr>
          <p:nvPr/>
        </p:nvPicPr>
        <p:blipFill>
          <a:blip r:embed="rId3" cstate="screen"/>
          <a:srcRect/>
          <a:stretch>
            <a:fillRect/>
          </a:stretch>
        </p:blipFill>
        <p:spPr>
          <a:xfrm>
            <a:off x="3059832" y="5517232"/>
            <a:ext cx="3062061" cy="1340768"/>
          </a:xfrm>
          <a:prstGeom prst="rect">
            <a:avLst/>
          </a:prstGeom>
        </p:spPr>
      </p:pic>
      <p:pic>
        <p:nvPicPr>
          <p:cNvPr id="12" name="Content Placeholder 9" descr="shutterstock_95697022.jpg"/>
          <p:cNvPicPr>
            <a:picLocks noChangeAspect="1"/>
          </p:cNvPicPr>
          <p:nvPr/>
        </p:nvPicPr>
        <p:blipFill>
          <a:blip r:embed="rId4" cstate="screen"/>
          <a:srcRect/>
          <a:stretch>
            <a:fillRect/>
          </a:stretch>
        </p:blipFill>
        <p:spPr>
          <a:xfrm>
            <a:off x="6118451" y="5517232"/>
            <a:ext cx="3025549" cy="1340768"/>
          </a:xfrm>
          <a:prstGeom prst="rect">
            <a:avLst/>
          </a:prstGeom>
        </p:spPr>
      </p:pic>
      <p:cxnSp>
        <p:nvCxnSpPr>
          <p:cNvPr id="15" name="Straight Connector 14"/>
          <p:cNvCxnSpPr/>
          <p:nvPr/>
        </p:nvCxnSpPr>
        <p:spPr>
          <a:xfrm>
            <a:off x="0" y="5517232"/>
            <a:ext cx="9144000"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57200" y="1484784"/>
            <a:ext cx="5338936" cy="1446550"/>
          </a:xfrm>
          <a:prstGeom prst="rect">
            <a:avLst/>
          </a:prstGeom>
          <a:noFill/>
        </p:spPr>
        <p:txBody>
          <a:bodyPr wrap="square" rtlCol="0">
            <a:spAutoFit/>
          </a:bodyPr>
          <a:lstStyle/>
          <a:p>
            <a:r>
              <a:rPr lang="en-GB" sz="4400" dirty="0" smtClean="0">
                <a:latin typeface="Courier New" pitchFamily="49" charset="0"/>
                <a:cs typeface="Courier New" pitchFamily="49" charset="0"/>
              </a:rPr>
              <a:t>The printing and binding</a:t>
            </a:r>
            <a:endParaRPr lang="en-GB" sz="4400" dirty="0">
              <a:latin typeface="Courier New" pitchFamily="49" charset="0"/>
              <a:cs typeface="Courier New" pitchFamily="49" charset="0"/>
            </a:endParaRPr>
          </a:p>
        </p:txBody>
      </p:sp>
      <p:pic>
        <p:nvPicPr>
          <p:cNvPr id="9" name="Picture 8" descr="printer_shutterstock_98340191.jpg"/>
          <p:cNvPicPr>
            <a:picLocks noChangeAspect="1"/>
          </p:cNvPicPr>
          <p:nvPr/>
        </p:nvPicPr>
        <p:blipFill>
          <a:blip r:embed="rId5" cstate="screen"/>
          <a:srcRect/>
          <a:stretch>
            <a:fillRect/>
          </a:stretch>
        </p:blipFill>
        <p:spPr>
          <a:xfrm>
            <a:off x="5552236" y="188641"/>
            <a:ext cx="3397051" cy="2880320"/>
          </a:xfrm>
          <a:prstGeom prst="rect">
            <a:avLst/>
          </a:prstGeom>
          <a:ln w="38100" cap="flat" cmpd="sng" algn="ctr">
            <a:solidFill>
              <a:srgbClr val="002060"/>
            </a:solidFill>
            <a:prstDash val="solid"/>
            <a:round/>
            <a:headEnd type="none" w="med" len="med"/>
            <a:tailEnd type="none" w="med" len="med"/>
          </a:ln>
        </p:spPr>
      </p:pic>
      <p:pic>
        <p:nvPicPr>
          <p:cNvPr id="14" name="Picture 13" descr="printing_shutterstock_28895083.jpg"/>
          <p:cNvPicPr>
            <a:picLocks noChangeAspect="1"/>
          </p:cNvPicPr>
          <p:nvPr/>
        </p:nvPicPr>
        <p:blipFill>
          <a:blip r:embed="rId6" cstate="screen"/>
          <a:stretch>
            <a:fillRect/>
          </a:stretch>
        </p:blipFill>
        <p:spPr>
          <a:xfrm>
            <a:off x="755576" y="3068960"/>
            <a:ext cx="4361444" cy="2795686"/>
          </a:xfrm>
          <a:prstGeom prst="rect">
            <a:avLst/>
          </a:prstGeom>
          <a:ln w="38100">
            <a:solidFill>
              <a:srgbClr val="002060"/>
            </a:solidFill>
          </a:ln>
        </p:spPr>
      </p:pic>
      <p:pic>
        <p:nvPicPr>
          <p:cNvPr id="16" name="Picture 15" descr="read on logo.png"/>
          <p:cNvPicPr>
            <a:picLocks noChangeAspect="1"/>
          </p:cNvPicPr>
          <p:nvPr/>
        </p:nvPicPr>
        <p:blipFill>
          <a:blip r:embed="rId7" cstate="print"/>
          <a:stretch>
            <a:fillRect/>
          </a:stretch>
        </p:blipFill>
        <p:spPr>
          <a:xfrm>
            <a:off x="7596336" y="5879083"/>
            <a:ext cx="1362832" cy="718269"/>
          </a:xfrm>
          <a:prstGeom prst="rect">
            <a:avLst/>
          </a:prstGeom>
          <a:ln w="28575">
            <a:solidFill>
              <a:srgbClr val="00B0F0"/>
            </a:solidFill>
          </a:ln>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551723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274638"/>
            <a:ext cx="8229600" cy="1143000"/>
          </a:xfrm>
        </p:spPr>
        <p:txBody>
          <a:bodyPr>
            <a:noAutofit/>
          </a:bodyPr>
          <a:lstStyle/>
          <a:p>
            <a:pPr algn="l"/>
            <a:r>
              <a:rPr lang="en-GB" sz="8800" dirty="0" smtClean="0">
                <a:solidFill>
                  <a:srgbClr val="002060"/>
                </a:solidFill>
                <a:latin typeface="Gill Sans MT" pitchFamily="34" charset="0"/>
              </a:rPr>
              <a:t>What:</a:t>
            </a:r>
            <a:endParaRPr lang="en-GB" sz="8800" dirty="0">
              <a:solidFill>
                <a:srgbClr val="002060"/>
              </a:solidFill>
              <a:latin typeface="Gill Sans MT" pitchFamily="34" charset="0"/>
            </a:endParaRPr>
          </a:p>
        </p:txBody>
      </p:sp>
      <p:pic>
        <p:nvPicPr>
          <p:cNvPr id="10" name="Content Placeholder 9" descr="shutterstock_95697022.jpg"/>
          <p:cNvPicPr>
            <a:picLocks noGrp="1" noChangeAspect="1"/>
          </p:cNvPicPr>
          <p:nvPr>
            <p:ph idx="1"/>
          </p:nvPr>
        </p:nvPicPr>
        <p:blipFill>
          <a:blip r:embed="rId3" cstate="screen"/>
          <a:srcRect/>
          <a:stretch>
            <a:fillRect/>
          </a:stretch>
        </p:blipFill>
        <p:spPr>
          <a:xfrm>
            <a:off x="0" y="5517232"/>
            <a:ext cx="3062061" cy="1340768"/>
          </a:xfrm>
        </p:spPr>
      </p:pic>
      <p:pic>
        <p:nvPicPr>
          <p:cNvPr id="11" name="Content Placeholder 9" descr="shutterstock_95697022.jpg"/>
          <p:cNvPicPr>
            <a:picLocks noChangeAspect="1"/>
          </p:cNvPicPr>
          <p:nvPr/>
        </p:nvPicPr>
        <p:blipFill>
          <a:blip r:embed="rId3" cstate="screen"/>
          <a:srcRect/>
          <a:stretch>
            <a:fillRect/>
          </a:stretch>
        </p:blipFill>
        <p:spPr>
          <a:xfrm>
            <a:off x="3059832" y="5517232"/>
            <a:ext cx="3062061" cy="1340768"/>
          </a:xfrm>
          <a:prstGeom prst="rect">
            <a:avLst/>
          </a:prstGeom>
        </p:spPr>
      </p:pic>
      <p:pic>
        <p:nvPicPr>
          <p:cNvPr id="12" name="Content Placeholder 9" descr="shutterstock_95697022.jpg"/>
          <p:cNvPicPr>
            <a:picLocks noChangeAspect="1"/>
          </p:cNvPicPr>
          <p:nvPr/>
        </p:nvPicPr>
        <p:blipFill>
          <a:blip r:embed="rId4" cstate="screen"/>
          <a:srcRect/>
          <a:stretch>
            <a:fillRect/>
          </a:stretch>
        </p:blipFill>
        <p:spPr>
          <a:xfrm>
            <a:off x="6118451" y="5517232"/>
            <a:ext cx="3025549" cy="1340768"/>
          </a:xfrm>
          <a:prstGeom prst="rect">
            <a:avLst/>
          </a:prstGeom>
        </p:spPr>
      </p:pic>
      <p:cxnSp>
        <p:nvCxnSpPr>
          <p:cNvPr id="15" name="Straight Connector 14"/>
          <p:cNvCxnSpPr/>
          <p:nvPr/>
        </p:nvCxnSpPr>
        <p:spPr>
          <a:xfrm>
            <a:off x="0" y="5517232"/>
            <a:ext cx="9144000"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57200" y="1268760"/>
            <a:ext cx="4690864" cy="1077218"/>
          </a:xfrm>
          <a:prstGeom prst="rect">
            <a:avLst/>
          </a:prstGeom>
          <a:noFill/>
        </p:spPr>
        <p:txBody>
          <a:bodyPr wrap="square" rtlCol="0">
            <a:spAutoFit/>
          </a:bodyPr>
          <a:lstStyle/>
          <a:p>
            <a:r>
              <a:rPr lang="en-GB" sz="3200" dirty="0" smtClean="0">
                <a:latin typeface="Courier New" pitchFamily="49" charset="0"/>
                <a:cs typeface="Courier New" pitchFamily="49" charset="0"/>
              </a:rPr>
              <a:t>Getting it out there</a:t>
            </a:r>
            <a:endParaRPr lang="en-GB" sz="3200" dirty="0">
              <a:latin typeface="Courier New" pitchFamily="49" charset="0"/>
              <a:cs typeface="Courier New" pitchFamily="49" charset="0"/>
            </a:endParaRPr>
          </a:p>
        </p:txBody>
      </p:sp>
      <p:grpSp>
        <p:nvGrpSpPr>
          <p:cNvPr id="3" name="Group 21"/>
          <p:cNvGrpSpPr/>
          <p:nvPr/>
        </p:nvGrpSpPr>
        <p:grpSpPr>
          <a:xfrm>
            <a:off x="145991" y="2348880"/>
            <a:ext cx="5794161" cy="3026157"/>
            <a:chOff x="393053" y="2275051"/>
            <a:chExt cx="5794161" cy="3026157"/>
          </a:xfrm>
        </p:grpSpPr>
        <p:grpSp>
          <p:nvGrpSpPr>
            <p:cNvPr id="4" name="Group 20"/>
            <p:cNvGrpSpPr/>
            <p:nvPr/>
          </p:nvGrpSpPr>
          <p:grpSpPr>
            <a:xfrm>
              <a:off x="393053" y="2275051"/>
              <a:ext cx="5794161" cy="3018046"/>
              <a:chOff x="393053" y="2275051"/>
              <a:chExt cx="5794161" cy="3018046"/>
            </a:xfrm>
          </p:grpSpPr>
          <p:pic>
            <p:nvPicPr>
              <p:cNvPr id="9" name="Picture 8" descr="delivery_shutterstock_111735713.jpg"/>
              <p:cNvPicPr>
                <a:picLocks noChangeAspect="1"/>
              </p:cNvPicPr>
              <p:nvPr/>
            </p:nvPicPr>
            <p:blipFill>
              <a:blip r:embed="rId5" cstate="screen"/>
              <a:srcRect/>
              <a:stretch>
                <a:fillRect/>
              </a:stretch>
            </p:blipFill>
            <p:spPr>
              <a:xfrm>
                <a:off x="2332236" y="2275051"/>
                <a:ext cx="3854978" cy="3018046"/>
              </a:xfrm>
              <a:prstGeom prst="rect">
                <a:avLst/>
              </a:prstGeom>
              <a:ln w="38100">
                <a:solidFill>
                  <a:srgbClr val="002060"/>
                </a:solidFill>
              </a:ln>
            </p:spPr>
          </p:pic>
          <p:pic>
            <p:nvPicPr>
              <p:cNvPr id="14" name="Picture 13" descr="sales2_shutterstock_53532976.eps"/>
              <p:cNvPicPr>
                <a:picLocks noChangeAspect="1"/>
              </p:cNvPicPr>
              <p:nvPr/>
            </p:nvPicPr>
            <p:blipFill>
              <a:blip r:embed="rId6" cstate="screen"/>
              <a:srcRect r="48425" b="756"/>
              <a:stretch>
                <a:fillRect/>
              </a:stretch>
            </p:blipFill>
            <p:spPr>
              <a:xfrm>
                <a:off x="393053" y="2275051"/>
                <a:ext cx="2194481" cy="3018046"/>
              </a:xfrm>
              <a:prstGeom prst="rect">
                <a:avLst/>
              </a:prstGeom>
              <a:ln w="38100">
                <a:solidFill>
                  <a:srgbClr val="002060"/>
                </a:solidFill>
              </a:ln>
            </p:spPr>
          </p:pic>
          <p:sp>
            <p:nvSpPr>
              <p:cNvPr id="17" name="TextBox 16"/>
              <p:cNvSpPr txBox="1"/>
              <p:nvPr/>
            </p:nvSpPr>
            <p:spPr>
              <a:xfrm>
                <a:off x="467544" y="2420888"/>
                <a:ext cx="1440160" cy="523220"/>
              </a:xfrm>
              <a:prstGeom prst="rect">
                <a:avLst/>
              </a:prstGeom>
              <a:noFill/>
            </p:spPr>
            <p:txBody>
              <a:bodyPr wrap="square" rtlCol="0">
                <a:spAutoFit/>
              </a:bodyPr>
              <a:lstStyle/>
              <a:p>
                <a:pPr algn="ctr"/>
                <a:r>
                  <a:rPr lang="en-GB" sz="1400" b="1" dirty="0" smtClean="0">
                    <a:latin typeface="Bookman Old Style" pitchFamily="18" charset="0"/>
                  </a:rPr>
                  <a:t>Don’t forget: buy books!</a:t>
                </a:r>
                <a:endParaRPr lang="en-GB" sz="1400" b="1" dirty="0">
                  <a:latin typeface="Bookman Old Style" pitchFamily="18" charset="0"/>
                </a:endParaRPr>
              </a:p>
            </p:txBody>
          </p:sp>
        </p:grpSp>
        <p:sp>
          <p:nvSpPr>
            <p:cNvPr id="20" name="Rectangle 19"/>
            <p:cNvSpPr/>
            <p:nvPr/>
          </p:nvSpPr>
          <p:spPr>
            <a:xfrm>
              <a:off x="2555776" y="2276872"/>
              <a:ext cx="72008" cy="3024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6" name="Picture 2"/>
          <p:cNvPicPr>
            <a:picLocks noChangeAspect="1" noChangeArrowheads="1"/>
          </p:cNvPicPr>
          <p:nvPr/>
        </p:nvPicPr>
        <p:blipFill>
          <a:blip r:embed="rId7" cstate="screen"/>
          <a:srcRect/>
          <a:stretch>
            <a:fillRect/>
          </a:stretch>
        </p:blipFill>
        <p:spPr bwMode="auto">
          <a:xfrm>
            <a:off x="4644008" y="182969"/>
            <a:ext cx="4319125" cy="2741975"/>
          </a:xfrm>
          <a:prstGeom prst="rect">
            <a:avLst/>
          </a:prstGeom>
          <a:noFill/>
          <a:ln w="38100">
            <a:solidFill>
              <a:srgbClr val="002060"/>
            </a:solidFill>
            <a:miter lim="800000"/>
            <a:headEnd/>
            <a:tailEnd/>
          </a:ln>
        </p:spPr>
      </p:pic>
      <p:sp>
        <p:nvSpPr>
          <p:cNvPr id="16" name="TextBox 15"/>
          <p:cNvSpPr txBox="1"/>
          <p:nvPr/>
        </p:nvSpPr>
        <p:spPr>
          <a:xfrm>
            <a:off x="6084168" y="3371508"/>
            <a:ext cx="3600400" cy="1569660"/>
          </a:xfrm>
          <a:prstGeom prst="rect">
            <a:avLst/>
          </a:prstGeom>
          <a:noFill/>
        </p:spPr>
        <p:txBody>
          <a:bodyPr wrap="square" rtlCol="0">
            <a:spAutoFit/>
          </a:bodyPr>
          <a:lstStyle/>
          <a:p>
            <a:r>
              <a:rPr lang="en-GB" sz="3200" dirty="0" smtClean="0">
                <a:latin typeface="Courier New" pitchFamily="49" charset="0"/>
                <a:cs typeface="Courier New" pitchFamily="49" charset="0"/>
              </a:rPr>
              <a:t>Sales</a:t>
            </a:r>
          </a:p>
          <a:p>
            <a:r>
              <a:rPr lang="en-GB" sz="3200" dirty="0" smtClean="0">
                <a:latin typeface="Courier New" pitchFamily="49" charset="0"/>
                <a:cs typeface="Courier New" pitchFamily="49" charset="0"/>
              </a:rPr>
              <a:t>Marketing</a:t>
            </a:r>
          </a:p>
          <a:p>
            <a:r>
              <a:rPr lang="en-GB" sz="3200" dirty="0" smtClean="0">
                <a:latin typeface="Courier New" pitchFamily="49" charset="0"/>
                <a:cs typeface="Courier New" pitchFamily="49" charset="0"/>
              </a:rPr>
              <a:t>Distribution</a:t>
            </a:r>
            <a:endParaRPr lang="en-GB" sz="3200" dirty="0">
              <a:latin typeface="Courier New" pitchFamily="49" charset="0"/>
              <a:cs typeface="Courier New" pitchFamily="49" charset="0"/>
            </a:endParaRPr>
          </a:p>
        </p:txBody>
      </p:sp>
      <p:pic>
        <p:nvPicPr>
          <p:cNvPr id="18" name="Picture 17" descr="read on logo.png"/>
          <p:cNvPicPr>
            <a:picLocks noChangeAspect="1"/>
          </p:cNvPicPr>
          <p:nvPr/>
        </p:nvPicPr>
        <p:blipFill>
          <a:blip r:embed="rId8" cstate="print"/>
          <a:stretch>
            <a:fillRect/>
          </a:stretch>
        </p:blipFill>
        <p:spPr>
          <a:xfrm>
            <a:off x="7596336" y="5879083"/>
            <a:ext cx="1362832" cy="718269"/>
          </a:xfrm>
          <a:prstGeom prst="rect">
            <a:avLst/>
          </a:prstGeom>
          <a:ln w="28575">
            <a:solidFill>
              <a:srgbClr val="00B0F0"/>
            </a:solidFill>
          </a:ln>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551723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Autofit/>
          </a:bodyPr>
          <a:lstStyle/>
          <a:p>
            <a:pPr algn="l"/>
            <a:r>
              <a:rPr lang="en-US" sz="8800" dirty="0" smtClean="0">
                <a:solidFill>
                  <a:srgbClr val="002060"/>
                </a:solidFill>
                <a:latin typeface="Gill Sans MT" pitchFamily="34" charset="0"/>
              </a:rPr>
              <a:t>Where</a:t>
            </a:r>
            <a:r>
              <a:rPr lang="en-GB" sz="8800" dirty="0" smtClean="0">
                <a:solidFill>
                  <a:srgbClr val="002060"/>
                </a:solidFill>
                <a:latin typeface="Gill Sans MT" pitchFamily="34" charset="0"/>
              </a:rPr>
              <a:t>:</a:t>
            </a:r>
            <a:endParaRPr lang="en-GB" sz="8800" dirty="0">
              <a:solidFill>
                <a:srgbClr val="002060"/>
              </a:solidFill>
              <a:latin typeface="Gill Sans MT" pitchFamily="34" charset="0"/>
            </a:endParaRPr>
          </a:p>
        </p:txBody>
      </p:sp>
      <p:pic>
        <p:nvPicPr>
          <p:cNvPr id="10" name="Content Placeholder 9" descr="shutterstock_95697022.jpg"/>
          <p:cNvPicPr>
            <a:picLocks noGrp="1" noChangeAspect="1"/>
          </p:cNvPicPr>
          <p:nvPr>
            <p:ph idx="1"/>
          </p:nvPr>
        </p:nvPicPr>
        <p:blipFill>
          <a:blip r:embed="rId3" cstate="screen"/>
          <a:srcRect/>
          <a:stretch>
            <a:fillRect/>
          </a:stretch>
        </p:blipFill>
        <p:spPr>
          <a:xfrm>
            <a:off x="0" y="5517232"/>
            <a:ext cx="3062061" cy="1340768"/>
          </a:xfrm>
        </p:spPr>
      </p:pic>
      <p:pic>
        <p:nvPicPr>
          <p:cNvPr id="11" name="Content Placeholder 9" descr="shutterstock_95697022.jpg"/>
          <p:cNvPicPr>
            <a:picLocks noChangeAspect="1"/>
          </p:cNvPicPr>
          <p:nvPr/>
        </p:nvPicPr>
        <p:blipFill>
          <a:blip r:embed="rId3" cstate="screen"/>
          <a:srcRect/>
          <a:stretch>
            <a:fillRect/>
          </a:stretch>
        </p:blipFill>
        <p:spPr>
          <a:xfrm>
            <a:off x="3059832" y="5517232"/>
            <a:ext cx="3062061" cy="1340768"/>
          </a:xfrm>
          <a:prstGeom prst="rect">
            <a:avLst/>
          </a:prstGeom>
        </p:spPr>
      </p:pic>
      <p:pic>
        <p:nvPicPr>
          <p:cNvPr id="12" name="Content Placeholder 9" descr="shutterstock_95697022.jpg"/>
          <p:cNvPicPr>
            <a:picLocks noChangeAspect="1"/>
          </p:cNvPicPr>
          <p:nvPr/>
        </p:nvPicPr>
        <p:blipFill>
          <a:blip r:embed="rId4" cstate="screen"/>
          <a:srcRect/>
          <a:stretch>
            <a:fillRect/>
          </a:stretch>
        </p:blipFill>
        <p:spPr>
          <a:xfrm>
            <a:off x="6118451" y="5517232"/>
            <a:ext cx="3025549" cy="1340768"/>
          </a:xfrm>
          <a:prstGeom prst="rect">
            <a:avLst/>
          </a:prstGeom>
        </p:spPr>
      </p:pic>
      <p:cxnSp>
        <p:nvCxnSpPr>
          <p:cNvPr id="15" name="Straight Connector 14"/>
          <p:cNvCxnSpPr/>
          <p:nvPr/>
        </p:nvCxnSpPr>
        <p:spPr>
          <a:xfrm>
            <a:off x="0" y="5517232"/>
            <a:ext cx="9144000"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57200" y="1484784"/>
            <a:ext cx="4390256" cy="769441"/>
          </a:xfrm>
          <a:prstGeom prst="rect">
            <a:avLst/>
          </a:prstGeom>
          <a:noFill/>
        </p:spPr>
        <p:txBody>
          <a:bodyPr wrap="square" rtlCol="0">
            <a:spAutoFit/>
          </a:bodyPr>
          <a:lstStyle/>
          <a:p>
            <a:r>
              <a:rPr lang="en-GB" sz="4400" dirty="0" smtClean="0">
                <a:latin typeface="Courier New" pitchFamily="49" charset="0"/>
                <a:cs typeface="Courier New" pitchFamily="49" charset="0"/>
              </a:rPr>
              <a:t>Bookshops</a:t>
            </a:r>
            <a:endParaRPr lang="en-GB" sz="4400" dirty="0">
              <a:latin typeface="Courier New" pitchFamily="49" charset="0"/>
              <a:cs typeface="Courier New" pitchFamily="49" charset="0"/>
            </a:endParaRPr>
          </a:p>
        </p:txBody>
      </p:sp>
      <p:sp>
        <p:nvSpPr>
          <p:cNvPr id="9" name="TextBox 8"/>
          <p:cNvSpPr txBox="1"/>
          <p:nvPr/>
        </p:nvSpPr>
        <p:spPr>
          <a:xfrm>
            <a:off x="467544" y="2420888"/>
            <a:ext cx="4390256" cy="1446550"/>
          </a:xfrm>
          <a:prstGeom prst="rect">
            <a:avLst/>
          </a:prstGeom>
          <a:noFill/>
        </p:spPr>
        <p:txBody>
          <a:bodyPr wrap="square" rtlCol="0">
            <a:spAutoFit/>
          </a:bodyPr>
          <a:lstStyle/>
          <a:p>
            <a:r>
              <a:rPr lang="en-GB" sz="4400" dirty="0" smtClean="0">
                <a:latin typeface="Courier New" pitchFamily="49" charset="0"/>
                <a:cs typeface="Courier New" pitchFamily="49" charset="0"/>
              </a:rPr>
              <a:t>Schools &amp; libraries</a:t>
            </a:r>
            <a:endParaRPr lang="en-GB" sz="4400" dirty="0">
              <a:latin typeface="Courier New" pitchFamily="49" charset="0"/>
              <a:cs typeface="Courier New" pitchFamily="49" charset="0"/>
            </a:endParaRPr>
          </a:p>
        </p:txBody>
      </p:sp>
      <p:sp>
        <p:nvSpPr>
          <p:cNvPr id="14" name="TextBox 13"/>
          <p:cNvSpPr txBox="1"/>
          <p:nvPr/>
        </p:nvSpPr>
        <p:spPr>
          <a:xfrm>
            <a:off x="467544" y="4099719"/>
            <a:ext cx="4390256" cy="769441"/>
          </a:xfrm>
          <a:prstGeom prst="rect">
            <a:avLst/>
          </a:prstGeom>
          <a:noFill/>
        </p:spPr>
        <p:txBody>
          <a:bodyPr wrap="square" rtlCol="0">
            <a:spAutoFit/>
          </a:bodyPr>
          <a:lstStyle/>
          <a:p>
            <a:r>
              <a:rPr lang="en-GB" sz="4400" dirty="0" smtClean="0">
                <a:latin typeface="Courier New" pitchFamily="49" charset="0"/>
                <a:cs typeface="Courier New" pitchFamily="49" charset="0"/>
              </a:rPr>
              <a:t>Online</a:t>
            </a:r>
            <a:endParaRPr lang="en-GB" sz="4400" dirty="0">
              <a:latin typeface="Courier New" pitchFamily="49" charset="0"/>
              <a:cs typeface="Courier New" pitchFamily="49" charset="0"/>
            </a:endParaRPr>
          </a:p>
        </p:txBody>
      </p:sp>
      <p:pic>
        <p:nvPicPr>
          <p:cNvPr id="16" name="Picture 15" descr="shop_shutterstock_3331778.jpg"/>
          <p:cNvPicPr>
            <a:picLocks noChangeAspect="1"/>
          </p:cNvPicPr>
          <p:nvPr/>
        </p:nvPicPr>
        <p:blipFill>
          <a:blip r:embed="rId5" cstate="screen"/>
          <a:stretch>
            <a:fillRect/>
          </a:stretch>
        </p:blipFill>
        <p:spPr>
          <a:xfrm>
            <a:off x="5076056" y="188640"/>
            <a:ext cx="3912096" cy="2609368"/>
          </a:xfrm>
          <a:prstGeom prst="rect">
            <a:avLst/>
          </a:prstGeom>
          <a:ln w="38100">
            <a:solidFill>
              <a:srgbClr val="002060"/>
            </a:solidFill>
          </a:ln>
        </p:spPr>
      </p:pic>
      <p:pic>
        <p:nvPicPr>
          <p:cNvPr id="17" name="Picture 16" descr="amazon_shutterstock_90929048.jpg"/>
          <p:cNvPicPr>
            <a:picLocks noChangeAspect="1"/>
          </p:cNvPicPr>
          <p:nvPr/>
        </p:nvPicPr>
        <p:blipFill>
          <a:blip r:embed="rId6" cstate="screen"/>
          <a:srcRect/>
          <a:stretch>
            <a:fillRect/>
          </a:stretch>
        </p:blipFill>
        <p:spPr>
          <a:xfrm>
            <a:off x="5436096" y="2924944"/>
            <a:ext cx="2664296" cy="1981200"/>
          </a:xfrm>
          <a:prstGeom prst="rect">
            <a:avLst/>
          </a:prstGeom>
          <a:ln w="38100">
            <a:solidFill>
              <a:srgbClr val="002060"/>
            </a:solidFill>
          </a:ln>
        </p:spPr>
      </p:pic>
      <p:pic>
        <p:nvPicPr>
          <p:cNvPr id="18" name="Picture 17" descr="ipad_shutterstock_105643967.jpg"/>
          <p:cNvPicPr>
            <a:picLocks noChangeAspect="1"/>
          </p:cNvPicPr>
          <p:nvPr/>
        </p:nvPicPr>
        <p:blipFill>
          <a:blip r:embed="rId7" cstate="screen"/>
          <a:srcRect/>
          <a:stretch>
            <a:fillRect/>
          </a:stretch>
        </p:blipFill>
        <p:spPr>
          <a:xfrm>
            <a:off x="7740352" y="3645024"/>
            <a:ext cx="1224136" cy="1728192"/>
          </a:xfrm>
          <a:prstGeom prst="rect">
            <a:avLst/>
          </a:prstGeom>
          <a:ln w="38100">
            <a:solidFill>
              <a:srgbClr val="002060"/>
            </a:solidFill>
          </a:ln>
        </p:spPr>
      </p:pic>
      <p:pic>
        <p:nvPicPr>
          <p:cNvPr id="19" name="Picture 18" descr="school_shutterstock_4474717.jpg"/>
          <p:cNvPicPr>
            <a:picLocks noChangeAspect="1"/>
          </p:cNvPicPr>
          <p:nvPr/>
        </p:nvPicPr>
        <p:blipFill>
          <a:blip r:embed="rId8" cstate="screen"/>
          <a:stretch>
            <a:fillRect/>
          </a:stretch>
        </p:blipFill>
        <p:spPr>
          <a:xfrm>
            <a:off x="2771800" y="4437112"/>
            <a:ext cx="3048000" cy="2033016"/>
          </a:xfrm>
          <a:prstGeom prst="rect">
            <a:avLst/>
          </a:prstGeom>
          <a:ln w="38100">
            <a:solidFill>
              <a:srgbClr val="002060"/>
            </a:solidFill>
          </a:ln>
        </p:spPr>
      </p:pic>
      <p:pic>
        <p:nvPicPr>
          <p:cNvPr id="20" name="Picture 19" descr="read on logo.png"/>
          <p:cNvPicPr>
            <a:picLocks noChangeAspect="1"/>
          </p:cNvPicPr>
          <p:nvPr/>
        </p:nvPicPr>
        <p:blipFill>
          <a:blip r:embed="rId9" cstate="print"/>
          <a:stretch>
            <a:fillRect/>
          </a:stretch>
        </p:blipFill>
        <p:spPr>
          <a:xfrm>
            <a:off x="7596336" y="5879083"/>
            <a:ext cx="1362832" cy="718269"/>
          </a:xfrm>
          <a:prstGeom prst="rect">
            <a:avLst/>
          </a:prstGeom>
          <a:ln w="28575">
            <a:solidFill>
              <a:srgbClr val="00B0F0"/>
            </a:solidFill>
          </a:ln>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551723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Content Placeholder 9" descr="shutterstock_95697022.jpg"/>
          <p:cNvPicPr>
            <a:picLocks noGrp="1" noChangeAspect="1"/>
          </p:cNvPicPr>
          <p:nvPr>
            <p:ph idx="1"/>
          </p:nvPr>
        </p:nvPicPr>
        <p:blipFill>
          <a:blip r:embed="rId3" cstate="screen"/>
          <a:srcRect/>
          <a:stretch>
            <a:fillRect/>
          </a:stretch>
        </p:blipFill>
        <p:spPr>
          <a:xfrm>
            <a:off x="0" y="5517232"/>
            <a:ext cx="3062061" cy="1340768"/>
          </a:xfrm>
        </p:spPr>
      </p:pic>
      <p:pic>
        <p:nvPicPr>
          <p:cNvPr id="11" name="Content Placeholder 9" descr="shutterstock_95697022.jpg"/>
          <p:cNvPicPr>
            <a:picLocks noChangeAspect="1"/>
          </p:cNvPicPr>
          <p:nvPr/>
        </p:nvPicPr>
        <p:blipFill>
          <a:blip r:embed="rId3" cstate="screen"/>
          <a:srcRect/>
          <a:stretch>
            <a:fillRect/>
          </a:stretch>
        </p:blipFill>
        <p:spPr>
          <a:xfrm>
            <a:off x="3059832" y="5517232"/>
            <a:ext cx="3062061" cy="1340768"/>
          </a:xfrm>
          <a:prstGeom prst="rect">
            <a:avLst/>
          </a:prstGeom>
        </p:spPr>
      </p:pic>
      <p:pic>
        <p:nvPicPr>
          <p:cNvPr id="12" name="Content Placeholder 9" descr="shutterstock_95697022.jpg"/>
          <p:cNvPicPr>
            <a:picLocks noChangeAspect="1"/>
          </p:cNvPicPr>
          <p:nvPr/>
        </p:nvPicPr>
        <p:blipFill>
          <a:blip r:embed="rId4" cstate="screen"/>
          <a:srcRect/>
          <a:stretch>
            <a:fillRect/>
          </a:stretch>
        </p:blipFill>
        <p:spPr>
          <a:xfrm>
            <a:off x="6118451" y="5517232"/>
            <a:ext cx="3025549" cy="1340768"/>
          </a:xfrm>
          <a:prstGeom prst="rect">
            <a:avLst/>
          </a:prstGeom>
        </p:spPr>
      </p:pic>
      <p:cxnSp>
        <p:nvCxnSpPr>
          <p:cNvPr id="15" name="Straight Connector 14"/>
          <p:cNvCxnSpPr/>
          <p:nvPr/>
        </p:nvCxnSpPr>
        <p:spPr>
          <a:xfrm>
            <a:off x="0" y="5517232"/>
            <a:ext cx="9144000"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33400" y="3581400"/>
            <a:ext cx="8001000" cy="1446550"/>
          </a:xfrm>
          <a:prstGeom prst="rect">
            <a:avLst/>
          </a:prstGeom>
          <a:noFill/>
        </p:spPr>
        <p:txBody>
          <a:bodyPr wrap="square" rtlCol="0">
            <a:spAutoFit/>
          </a:bodyPr>
          <a:lstStyle/>
          <a:p>
            <a:pPr algn="r"/>
            <a:r>
              <a:rPr lang="en-GB" sz="8800" dirty="0" smtClean="0">
                <a:solidFill>
                  <a:srgbClr val="002060"/>
                </a:solidFill>
                <a:latin typeface="Gill Sans MT" pitchFamily="34" charset="0"/>
              </a:rPr>
              <a:t>Where?</a:t>
            </a:r>
            <a:endParaRPr lang="en-GB" sz="8800" dirty="0">
              <a:latin typeface="Gill Sans MT" pitchFamily="34" charset="0"/>
            </a:endParaRPr>
          </a:p>
        </p:txBody>
      </p:sp>
      <p:sp>
        <p:nvSpPr>
          <p:cNvPr id="9" name="TextBox 8"/>
          <p:cNvSpPr txBox="1"/>
          <p:nvPr/>
        </p:nvSpPr>
        <p:spPr>
          <a:xfrm>
            <a:off x="533400" y="2057400"/>
            <a:ext cx="8001000" cy="1446550"/>
          </a:xfrm>
          <a:prstGeom prst="rect">
            <a:avLst/>
          </a:prstGeom>
          <a:noFill/>
        </p:spPr>
        <p:txBody>
          <a:bodyPr wrap="square" rtlCol="0">
            <a:spAutoFit/>
          </a:bodyPr>
          <a:lstStyle/>
          <a:p>
            <a:pPr algn="r"/>
            <a:r>
              <a:rPr lang="en-GB" sz="8800" dirty="0" smtClean="0">
                <a:solidFill>
                  <a:srgbClr val="002060"/>
                </a:solidFill>
                <a:latin typeface="Gill Sans MT" pitchFamily="34" charset="0"/>
              </a:rPr>
              <a:t>What?</a:t>
            </a:r>
            <a:endParaRPr lang="en-GB" sz="8800" dirty="0">
              <a:latin typeface="Gill Sans MT" pitchFamily="34" charset="0"/>
            </a:endParaRPr>
          </a:p>
        </p:txBody>
      </p:sp>
      <p:sp>
        <p:nvSpPr>
          <p:cNvPr id="14" name="TextBox 13"/>
          <p:cNvSpPr txBox="1"/>
          <p:nvPr/>
        </p:nvSpPr>
        <p:spPr>
          <a:xfrm>
            <a:off x="533400" y="457200"/>
            <a:ext cx="8001000" cy="1446550"/>
          </a:xfrm>
          <a:prstGeom prst="rect">
            <a:avLst/>
          </a:prstGeom>
          <a:noFill/>
        </p:spPr>
        <p:txBody>
          <a:bodyPr wrap="square" rtlCol="0">
            <a:spAutoFit/>
          </a:bodyPr>
          <a:lstStyle/>
          <a:p>
            <a:pPr algn="r"/>
            <a:r>
              <a:rPr lang="en-GB" sz="8800" dirty="0" smtClean="0">
                <a:solidFill>
                  <a:srgbClr val="002060"/>
                </a:solidFill>
                <a:latin typeface="Gill Sans MT" pitchFamily="34" charset="0"/>
              </a:rPr>
              <a:t>Who?</a:t>
            </a:r>
            <a:endParaRPr lang="en-GB" sz="8800" dirty="0">
              <a:latin typeface="Gill Sans MT" pitchFamily="34" charset="0"/>
            </a:endParaRPr>
          </a:p>
        </p:txBody>
      </p:sp>
      <p:sp>
        <p:nvSpPr>
          <p:cNvPr id="17" name="TextBox 16"/>
          <p:cNvSpPr txBox="1"/>
          <p:nvPr/>
        </p:nvSpPr>
        <p:spPr>
          <a:xfrm>
            <a:off x="533400" y="-1143000"/>
            <a:ext cx="3962400" cy="7017306"/>
          </a:xfrm>
          <a:prstGeom prst="rect">
            <a:avLst/>
          </a:prstGeom>
          <a:noFill/>
        </p:spPr>
        <p:txBody>
          <a:bodyPr wrap="square" rtlCol="0" anchor="t">
            <a:spAutoFit/>
          </a:bodyPr>
          <a:lstStyle/>
          <a:p>
            <a:r>
              <a:rPr lang="en-GB" sz="45000" dirty="0" smtClean="0">
                <a:solidFill>
                  <a:schemeClr val="accent6">
                    <a:lumMod val="75000"/>
                  </a:schemeClr>
                </a:solidFill>
                <a:latin typeface="Bookman Old Style" pitchFamily="18" charset="0"/>
              </a:rPr>
              <a:t>?</a:t>
            </a:r>
            <a:endParaRPr lang="en-GB" sz="45000" dirty="0">
              <a:solidFill>
                <a:schemeClr val="accent6">
                  <a:lumMod val="75000"/>
                </a:schemeClr>
              </a:solidFill>
              <a:latin typeface="Bookman Old Style" pitchFamily="18" charset="0"/>
            </a:endParaRPr>
          </a:p>
        </p:txBody>
      </p:sp>
      <p:pic>
        <p:nvPicPr>
          <p:cNvPr id="18" name="Picture 17" descr="read on logo.png"/>
          <p:cNvPicPr>
            <a:picLocks noChangeAspect="1"/>
          </p:cNvPicPr>
          <p:nvPr/>
        </p:nvPicPr>
        <p:blipFill>
          <a:blip r:embed="rId5" cstate="print"/>
          <a:stretch>
            <a:fillRect/>
          </a:stretch>
        </p:blipFill>
        <p:spPr>
          <a:xfrm>
            <a:off x="7596336" y="5879083"/>
            <a:ext cx="1362832" cy="718269"/>
          </a:xfrm>
          <a:prstGeom prst="rect">
            <a:avLst/>
          </a:prstGeom>
          <a:ln w="28575">
            <a:solidFill>
              <a:srgbClr val="00B0F0"/>
            </a:solidFill>
          </a:ln>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551723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457200" y="274638"/>
            <a:ext cx="8229600" cy="1143000"/>
          </a:xfrm>
        </p:spPr>
        <p:txBody>
          <a:bodyPr>
            <a:noAutofit/>
          </a:bodyPr>
          <a:lstStyle/>
          <a:p>
            <a:pPr algn="l"/>
            <a:r>
              <a:rPr lang="en-GB" sz="8800" dirty="0" smtClean="0">
                <a:solidFill>
                  <a:srgbClr val="002060"/>
                </a:solidFill>
                <a:latin typeface="Gill Sans MT" pitchFamily="34" charset="0"/>
              </a:rPr>
              <a:t>Who:</a:t>
            </a:r>
            <a:endParaRPr lang="en-GB" sz="8800" dirty="0">
              <a:solidFill>
                <a:srgbClr val="002060"/>
              </a:solidFill>
              <a:latin typeface="Gill Sans MT" pitchFamily="34" charset="0"/>
            </a:endParaRPr>
          </a:p>
        </p:txBody>
      </p:sp>
      <p:pic>
        <p:nvPicPr>
          <p:cNvPr id="10" name="Content Placeholder 9" descr="shutterstock_95697022.jpg"/>
          <p:cNvPicPr>
            <a:picLocks noGrp="1" noChangeAspect="1"/>
          </p:cNvPicPr>
          <p:nvPr>
            <p:ph idx="1"/>
          </p:nvPr>
        </p:nvPicPr>
        <p:blipFill>
          <a:blip r:embed="rId3" cstate="screen"/>
          <a:srcRect/>
          <a:stretch>
            <a:fillRect/>
          </a:stretch>
        </p:blipFill>
        <p:spPr>
          <a:xfrm>
            <a:off x="0" y="5517232"/>
            <a:ext cx="3062061" cy="1340768"/>
          </a:xfrm>
        </p:spPr>
      </p:pic>
      <p:pic>
        <p:nvPicPr>
          <p:cNvPr id="11" name="Content Placeholder 9" descr="shutterstock_95697022.jpg"/>
          <p:cNvPicPr>
            <a:picLocks noChangeAspect="1"/>
          </p:cNvPicPr>
          <p:nvPr/>
        </p:nvPicPr>
        <p:blipFill>
          <a:blip r:embed="rId3" cstate="screen"/>
          <a:srcRect/>
          <a:stretch>
            <a:fillRect/>
          </a:stretch>
        </p:blipFill>
        <p:spPr>
          <a:xfrm>
            <a:off x="3059832" y="5517232"/>
            <a:ext cx="3062061" cy="1340768"/>
          </a:xfrm>
          <a:prstGeom prst="rect">
            <a:avLst/>
          </a:prstGeom>
        </p:spPr>
      </p:pic>
      <p:pic>
        <p:nvPicPr>
          <p:cNvPr id="12" name="Content Placeholder 9" descr="shutterstock_95697022.jpg"/>
          <p:cNvPicPr>
            <a:picLocks noChangeAspect="1"/>
          </p:cNvPicPr>
          <p:nvPr/>
        </p:nvPicPr>
        <p:blipFill>
          <a:blip r:embed="rId4" cstate="screen"/>
          <a:srcRect/>
          <a:stretch>
            <a:fillRect/>
          </a:stretch>
        </p:blipFill>
        <p:spPr>
          <a:xfrm>
            <a:off x="6118451" y="5517232"/>
            <a:ext cx="3025549" cy="1340768"/>
          </a:xfrm>
          <a:prstGeom prst="rect">
            <a:avLst/>
          </a:prstGeom>
        </p:spPr>
      </p:pic>
      <p:cxnSp>
        <p:nvCxnSpPr>
          <p:cNvPr id="15" name="Straight Connector 14"/>
          <p:cNvCxnSpPr/>
          <p:nvPr/>
        </p:nvCxnSpPr>
        <p:spPr>
          <a:xfrm>
            <a:off x="0" y="5517232"/>
            <a:ext cx="9144000"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57200" y="2564904"/>
            <a:ext cx="4752528" cy="769441"/>
          </a:xfrm>
          <a:prstGeom prst="rect">
            <a:avLst/>
          </a:prstGeom>
          <a:noFill/>
        </p:spPr>
        <p:txBody>
          <a:bodyPr wrap="square" rtlCol="0">
            <a:spAutoFit/>
          </a:bodyPr>
          <a:lstStyle/>
          <a:p>
            <a:r>
              <a:rPr lang="en-GB" sz="4400" dirty="0" smtClean="0">
                <a:latin typeface="Courier New" pitchFamily="49" charset="0"/>
                <a:cs typeface="Courier New" pitchFamily="49" charset="0"/>
              </a:rPr>
              <a:t>The editor</a:t>
            </a:r>
          </a:p>
        </p:txBody>
      </p:sp>
      <p:pic>
        <p:nvPicPr>
          <p:cNvPr id="19" name="Picture 18" descr="editor_shutterstock_114330748.jpg"/>
          <p:cNvPicPr>
            <a:picLocks noChangeAspect="1"/>
          </p:cNvPicPr>
          <p:nvPr/>
        </p:nvPicPr>
        <p:blipFill>
          <a:blip r:embed="rId5" cstate="screen"/>
          <a:srcRect/>
          <a:stretch>
            <a:fillRect/>
          </a:stretch>
        </p:blipFill>
        <p:spPr>
          <a:xfrm>
            <a:off x="5796136" y="156063"/>
            <a:ext cx="3146909" cy="5073137"/>
          </a:xfrm>
          <a:prstGeom prst="rect">
            <a:avLst/>
          </a:prstGeom>
          <a:ln w="38100" cmpd="sng">
            <a:solidFill>
              <a:srgbClr val="002060"/>
            </a:solidFill>
          </a:ln>
        </p:spPr>
      </p:pic>
      <p:pic>
        <p:nvPicPr>
          <p:cNvPr id="16" name="Picture 15" descr="read on logo.png"/>
          <p:cNvPicPr>
            <a:picLocks noChangeAspect="1"/>
          </p:cNvPicPr>
          <p:nvPr/>
        </p:nvPicPr>
        <p:blipFill>
          <a:blip r:embed="rId6" cstate="print"/>
          <a:stretch>
            <a:fillRect/>
          </a:stretch>
        </p:blipFill>
        <p:spPr>
          <a:xfrm>
            <a:off x="7596336" y="5879083"/>
            <a:ext cx="1362832" cy="718269"/>
          </a:xfrm>
          <a:prstGeom prst="rect">
            <a:avLst/>
          </a:prstGeom>
          <a:ln w="28575">
            <a:solidFill>
              <a:srgbClr val="00B0F0"/>
            </a:solidFill>
          </a:ln>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551723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274638"/>
            <a:ext cx="8229600" cy="1143000"/>
          </a:xfrm>
        </p:spPr>
        <p:txBody>
          <a:bodyPr>
            <a:noAutofit/>
          </a:bodyPr>
          <a:lstStyle/>
          <a:p>
            <a:pPr algn="l"/>
            <a:r>
              <a:rPr lang="en-GB" sz="8800" dirty="0" smtClean="0">
                <a:solidFill>
                  <a:srgbClr val="002060"/>
                </a:solidFill>
                <a:latin typeface="Gill Sans MT" pitchFamily="34" charset="0"/>
              </a:rPr>
              <a:t>Who:</a:t>
            </a:r>
            <a:endParaRPr lang="en-GB" sz="8800" dirty="0">
              <a:solidFill>
                <a:srgbClr val="002060"/>
              </a:solidFill>
              <a:latin typeface="Gill Sans MT" pitchFamily="34" charset="0"/>
            </a:endParaRPr>
          </a:p>
        </p:txBody>
      </p:sp>
      <p:pic>
        <p:nvPicPr>
          <p:cNvPr id="10" name="Content Placeholder 9" descr="shutterstock_95697022.jpg"/>
          <p:cNvPicPr>
            <a:picLocks noGrp="1" noChangeAspect="1"/>
          </p:cNvPicPr>
          <p:nvPr>
            <p:ph idx="1"/>
          </p:nvPr>
        </p:nvPicPr>
        <p:blipFill>
          <a:blip r:embed="rId3" cstate="screen"/>
          <a:srcRect/>
          <a:stretch>
            <a:fillRect/>
          </a:stretch>
        </p:blipFill>
        <p:spPr>
          <a:xfrm>
            <a:off x="0" y="5517232"/>
            <a:ext cx="3062061" cy="1340768"/>
          </a:xfrm>
        </p:spPr>
      </p:pic>
      <p:pic>
        <p:nvPicPr>
          <p:cNvPr id="11" name="Content Placeholder 9" descr="shutterstock_95697022.jpg"/>
          <p:cNvPicPr>
            <a:picLocks noChangeAspect="1"/>
          </p:cNvPicPr>
          <p:nvPr/>
        </p:nvPicPr>
        <p:blipFill>
          <a:blip r:embed="rId3" cstate="screen"/>
          <a:srcRect/>
          <a:stretch>
            <a:fillRect/>
          </a:stretch>
        </p:blipFill>
        <p:spPr>
          <a:xfrm>
            <a:off x="3059832" y="5517232"/>
            <a:ext cx="3062061" cy="1340768"/>
          </a:xfrm>
          <a:prstGeom prst="rect">
            <a:avLst/>
          </a:prstGeom>
        </p:spPr>
      </p:pic>
      <p:pic>
        <p:nvPicPr>
          <p:cNvPr id="12" name="Content Placeholder 9" descr="shutterstock_95697022.jpg"/>
          <p:cNvPicPr>
            <a:picLocks noChangeAspect="1"/>
          </p:cNvPicPr>
          <p:nvPr/>
        </p:nvPicPr>
        <p:blipFill>
          <a:blip r:embed="rId4" cstate="screen"/>
          <a:srcRect/>
          <a:stretch>
            <a:fillRect/>
          </a:stretch>
        </p:blipFill>
        <p:spPr>
          <a:xfrm>
            <a:off x="6118451" y="5517232"/>
            <a:ext cx="3025549" cy="1340768"/>
          </a:xfrm>
          <a:prstGeom prst="rect">
            <a:avLst/>
          </a:prstGeom>
        </p:spPr>
      </p:pic>
      <p:cxnSp>
        <p:nvCxnSpPr>
          <p:cNvPr id="15" name="Straight Connector 14"/>
          <p:cNvCxnSpPr/>
          <p:nvPr/>
        </p:nvCxnSpPr>
        <p:spPr>
          <a:xfrm>
            <a:off x="0" y="5517232"/>
            <a:ext cx="9144000"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57200" y="2564904"/>
            <a:ext cx="3581400" cy="1446550"/>
          </a:xfrm>
          <a:prstGeom prst="rect">
            <a:avLst/>
          </a:prstGeom>
          <a:noFill/>
        </p:spPr>
        <p:txBody>
          <a:bodyPr wrap="square" rtlCol="0">
            <a:spAutoFit/>
          </a:bodyPr>
          <a:lstStyle/>
          <a:p>
            <a:r>
              <a:rPr lang="en-GB" sz="4400" dirty="0" smtClean="0">
                <a:latin typeface="Courier New" pitchFamily="49" charset="0"/>
                <a:cs typeface="Courier New" pitchFamily="49" charset="0"/>
              </a:rPr>
              <a:t>The </a:t>
            </a:r>
          </a:p>
          <a:p>
            <a:r>
              <a:rPr lang="en-GB" sz="4400" dirty="0" smtClean="0">
                <a:latin typeface="Courier New" pitchFamily="49" charset="0"/>
                <a:cs typeface="Courier New" pitchFamily="49" charset="0"/>
              </a:rPr>
              <a:t>author</a:t>
            </a:r>
          </a:p>
        </p:txBody>
      </p:sp>
      <p:pic>
        <p:nvPicPr>
          <p:cNvPr id="14" name="Picture 13" descr="author_shutterstock_101469340.jpg"/>
          <p:cNvPicPr>
            <a:picLocks noChangeAspect="1"/>
          </p:cNvPicPr>
          <p:nvPr/>
        </p:nvPicPr>
        <p:blipFill>
          <a:blip r:embed="rId5" cstate="screen"/>
          <a:stretch>
            <a:fillRect/>
          </a:stretch>
        </p:blipFill>
        <p:spPr>
          <a:xfrm>
            <a:off x="4071773" y="1196752"/>
            <a:ext cx="4892715" cy="3312368"/>
          </a:xfrm>
          <a:prstGeom prst="rect">
            <a:avLst/>
          </a:prstGeom>
          <a:ln w="38100">
            <a:solidFill>
              <a:srgbClr val="002060"/>
            </a:solidFill>
          </a:ln>
        </p:spPr>
      </p:pic>
      <p:pic>
        <p:nvPicPr>
          <p:cNvPr id="16" name="Picture 15" descr="read on logo.png"/>
          <p:cNvPicPr>
            <a:picLocks noChangeAspect="1"/>
          </p:cNvPicPr>
          <p:nvPr/>
        </p:nvPicPr>
        <p:blipFill>
          <a:blip r:embed="rId6" cstate="print"/>
          <a:stretch>
            <a:fillRect/>
          </a:stretch>
        </p:blipFill>
        <p:spPr>
          <a:xfrm>
            <a:off x="7596336" y="5879083"/>
            <a:ext cx="1362832" cy="718269"/>
          </a:xfrm>
          <a:prstGeom prst="rect">
            <a:avLst/>
          </a:prstGeom>
          <a:ln w="28575">
            <a:solidFill>
              <a:srgbClr val="00B0F0"/>
            </a:solidFill>
          </a:ln>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551723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274638"/>
            <a:ext cx="8229600" cy="1143000"/>
          </a:xfrm>
        </p:spPr>
        <p:txBody>
          <a:bodyPr>
            <a:noAutofit/>
          </a:bodyPr>
          <a:lstStyle/>
          <a:p>
            <a:pPr algn="l"/>
            <a:r>
              <a:rPr lang="en-GB" sz="8800" dirty="0" smtClean="0">
                <a:solidFill>
                  <a:srgbClr val="002060"/>
                </a:solidFill>
                <a:latin typeface="Gill Sans MT" pitchFamily="34" charset="0"/>
              </a:rPr>
              <a:t>Who:</a:t>
            </a:r>
            <a:endParaRPr lang="en-GB" sz="8800" dirty="0">
              <a:solidFill>
                <a:srgbClr val="002060"/>
              </a:solidFill>
              <a:latin typeface="Gill Sans MT" pitchFamily="34" charset="0"/>
            </a:endParaRPr>
          </a:p>
        </p:txBody>
      </p:sp>
      <p:pic>
        <p:nvPicPr>
          <p:cNvPr id="10" name="Content Placeholder 9" descr="shutterstock_95697022.jpg"/>
          <p:cNvPicPr>
            <a:picLocks noGrp="1" noChangeAspect="1"/>
          </p:cNvPicPr>
          <p:nvPr>
            <p:ph idx="1"/>
          </p:nvPr>
        </p:nvPicPr>
        <p:blipFill>
          <a:blip r:embed="rId3" cstate="screen"/>
          <a:srcRect/>
          <a:stretch>
            <a:fillRect/>
          </a:stretch>
        </p:blipFill>
        <p:spPr>
          <a:xfrm>
            <a:off x="0" y="5517232"/>
            <a:ext cx="3062061" cy="1340768"/>
          </a:xfrm>
        </p:spPr>
      </p:pic>
      <p:pic>
        <p:nvPicPr>
          <p:cNvPr id="11" name="Content Placeholder 9" descr="shutterstock_95697022.jpg"/>
          <p:cNvPicPr>
            <a:picLocks noChangeAspect="1"/>
          </p:cNvPicPr>
          <p:nvPr/>
        </p:nvPicPr>
        <p:blipFill>
          <a:blip r:embed="rId3" cstate="screen"/>
          <a:srcRect/>
          <a:stretch>
            <a:fillRect/>
          </a:stretch>
        </p:blipFill>
        <p:spPr>
          <a:xfrm>
            <a:off x="3059832" y="5517232"/>
            <a:ext cx="3062061" cy="1340768"/>
          </a:xfrm>
          <a:prstGeom prst="rect">
            <a:avLst/>
          </a:prstGeom>
        </p:spPr>
      </p:pic>
      <p:pic>
        <p:nvPicPr>
          <p:cNvPr id="12" name="Content Placeholder 9" descr="shutterstock_95697022.jpg"/>
          <p:cNvPicPr>
            <a:picLocks noChangeAspect="1"/>
          </p:cNvPicPr>
          <p:nvPr/>
        </p:nvPicPr>
        <p:blipFill>
          <a:blip r:embed="rId4" cstate="screen"/>
          <a:srcRect/>
          <a:stretch>
            <a:fillRect/>
          </a:stretch>
        </p:blipFill>
        <p:spPr>
          <a:xfrm>
            <a:off x="6118451" y="5517232"/>
            <a:ext cx="3025549" cy="1340768"/>
          </a:xfrm>
          <a:prstGeom prst="rect">
            <a:avLst/>
          </a:prstGeom>
        </p:spPr>
      </p:pic>
      <p:cxnSp>
        <p:nvCxnSpPr>
          <p:cNvPr id="15" name="Straight Connector 14"/>
          <p:cNvCxnSpPr/>
          <p:nvPr/>
        </p:nvCxnSpPr>
        <p:spPr>
          <a:xfrm>
            <a:off x="0" y="5517232"/>
            <a:ext cx="9144000"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57200" y="2564904"/>
            <a:ext cx="4191000" cy="1446550"/>
          </a:xfrm>
          <a:prstGeom prst="rect">
            <a:avLst/>
          </a:prstGeom>
          <a:noFill/>
        </p:spPr>
        <p:txBody>
          <a:bodyPr wrap="square" rtlCol="0">
            <a:spAutoFit/>
          </a:bodyPr>
          <a:lstStyle/>
          <a:p>
            <a:r>
              <a:rPr lang="en-GB" sz="4400" dirty="0" smtClean="0">
                <a:latin typeface="Courier New" pitchFamily="49" charset="0"/>
                <a:cs typeface="Courier New" pitchFamily="49" charset="0"/>
              </a:rPr>
              <a:t>The designer</a:t>
            </a:r>
          </a:p>
        </p:txBody>
      </p:sp>
      <p:pic>
        <p:nvPicPr>
          <p:cNvPr id="17" name="Picture 16" descr="designer_shutterstock_109133114.jpg"/>
          <p:cNvPicPr>
            <a:picLocks noChangeAspect="1"/>
          </p:cNvPicPr>
          <p:nvPr/>
        </p:nvPicPr>
        <p:blipFill>
          <a:blip r:embed="rId5" cstate="screen"/>
          <a:srcRect/>
          <a:stretch>
            <a:fillRect/>
          </a:stretch>
        </p:blipFill>
        <p:spPr>
          <a:xfrm>
            <a:off x="3529378" y="764704"/>
            <a:ext cx="5401960" cy="4032448"/>
          </a:xfrm>
          <a:prstGeom prst="rect">
            <a:avLst/>
          </a:prstGeom>
          <a:ln w="38100" cap="flat" cmpd="sng" algn="ctr">
            <a:solidFill>
              <a:srgbClr val="002060"/>
            </a:solidFill>
            <a:prstDash val="solid"/>
            <a:round/>
            <a:headEnd type="none" w="med" len="med"/>
            <a:tailEnd type="none" w="med" len="med"/>
          </a:ln>
        </p:spPr>
      </p:pic>
      <p:pic>
        <p:nvPicPr>
          <p:cNvPr id="14" name="Picture 13" descr="read on logo.png"/>
          <p:cNvPicPr>
            <a:picLocks noChangeAspect="1"/>
          </p:cNvPicPr>
          <p:nvPr/>
        </p:nvPicPr>
        <p:blipFill>
          <a:blip r:embed="rId6" cstate="print"/>
          <a:stretch>
            <a:fillRect/>
          </a:stretch>
        </p:blipFill>
        <p:spPr>
          <a:xfrm>
            <a:off x="7596336" y="5879083"/>
            <a:ext cx="1362832" cy="718269"/>
          </a:xfrm>
          <a:prstGeom prst="rect">
            <a:avLst/>
          </a:prstGeom>
          <a:ln w="28575">
            <a:solidFill>
              <a:srgbClr val="00B0F0"/>
            </a:solidFill>
          </a:ln>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551723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274638"/>
            <a:ext cx="8229600" cy="1143000"/>
          </a:xfrm>
        </p:spPr>
        <p:txBody>
          <a:bodyPr>
            <a:noAutofit/>
          </a:bodyPr>
          <a:lstStyle/>
          <a:p>
            <a:pPr algn="l"/>
            <a:r>
              <a:rPr lang="en-GB" sz="8800" dirty="0" smtClean="0">
                <a:solidFill>
                  <a:srgbClr val="002060"/>
                </a:solidFill>
                <a:latin typeface="Gill Sans MT" pitchFamily="34" charset="0"/>
              </a:rPr>
              <a:t>Who:</a:t>
            </a:r>
            <a:endParaRPr lang="en-GB" sz="8800" dirty="0">
              <a:solidFill>
                <a:srgbClr val="002060"/>
              </a:solidFill>
              <a:latin typeface="Gill Sans MT" pitchFamily="34" charset="0"/>
            </a:endParaRPr>
          </a:p>
        </p:txBody>
      </p:sp>
      <p:pic>
        <p:nvPicPr>
          <p:cNvPr id="10" name="Content Placeholder 9" descr="shutterstock_95697022.jpg"/>
          <p:cNvPicPr>
            <a:picLocks noGrp="1" noChangeAspect="1"/>
          </p:cNvPicPr>
          <p:nvPr>
            <p:ph idx="1"/>
          </p:nvPr>
        </p:nvPicPr>
        <p:blipFill>
          <a:blip r:embed="rId3" cstate="screen"/>
          <a:srcRect/>
          <a:stretch>
            <a:fillRect/>
          </a:stretch>
        </p:blipFill>
        <p:spPr>
          <a:xfrm>
            <a:off x="0" y="5517232"/>
            <a:ext cx="3062061" cy="1340768"/>
          </a:xfrm>
        </p:spPr>
      </p:pic>
      <p:pic>
        <p:nvPicPr>
          <p:cNvPr id="11" name="Content Placeholder 9" descr="shutterstock_95697022.jpg"/>
          <p:cNvPicPr>
            <a:picLocks noChangeAspect="1"/>
          </p:cNvPicPr>
          <p:nvPr/>
        </p:nvPicPr>
        <p:blipFill>
          <a:blip r:embed="rId3" cstate="screen"/>
          <a:srcRect/>
          <a:stretch>
            <a:fillRect/>
          </a:stretch>
        </p:blipFill>
        <p:spPr>
          <a:xfrm>
            <a:off x="3059832" y="5517232"/>
            <a:ext cx="3062061" cy="1340768"/>
          </a:xfrm>
          <a:prstGeom prst="rect">
            <a:avLst/>
          </a:prstGeom>
        </p:spPr>
      </p:pic>
      <p:pic>
        <p:nvPicPr>
          <p:cNvPr id="12" name="Content Placeholder 9" descr="shutterstock_95697022.jpg"/>
          <p:cNvPicPr>
            <a:picLocks noChangeAspect="1"/>
          </p:cNvPicPr>
          <p:nvPr/>
        </p:nvPicPr>
        <p:blipFill>
          <a:blip r:embed="rId4" cstate="screen"/>
          <a:srcRect/>
          <a:stretch>
            <a:fillRect/>
          </a:stretch>
        </p:blipFill>
        <p:spPr>
          <a:xfrm>
            <a:off x="6118451" y="5517232"/>
            <a:ext cx="3025549" cy="1340768"/>
          </a:xfrm>
          <a:prstGeom prst="rect">
            <a:avLst/>
          </a:prstGeom>
        </p:spPr>
      </p:pic>
      <p:cxnSp>
        <p:nvCxnSpPr>
          <p:cNvPr id="15" name="Straight Connector 14"/>
          <p:cNvCxnSpPr/>
          <p:nvPr/>
        </p:nvCxnSpPr>
        <p:spPr>
          <a:xfrm>
            <a:off x="0" y="5517232"/>
            <a:ext cx="9144000"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57200" y="2204864"/>
            <a:ext cx="4402832" cy="2800767"/>
          </a:xfrm>
          <a:prstGeom prst="rect">
            <a:avLst/>
          </a:prstGeom>
          <a:noFill/>
        </p:spPr>
        <p:txBody>
          <a:bodyPr wrap="square" rtlCol="0">
            <a:spAutoFit/>
          </a:bodyPr>
          <a:lstStyle/>
          <a:p>
            <a:r>
              <a:rPr lang="en-GB" sz="4400" dirty="0" smtClean="0">
                <a:latin typeface="Courier New" pitchFamily="49" charset="0"/>
                <a:cs typeface="Courier New" pitchFamily="49" charset="0"/>
              </a:rPr>
              <a:t>The production team and the printer</a:t>
            </a:r>
          </a:p>
        </p:txBody>
      </p:sp>
      <p:pic>
        <p:nvPicPr>
          <p:cNvPr id="17" name="Picture 16" descr="printer_shutterstock_28796053.jpg"/>
          <p:cNvPicPr>
            <a:picLocks noChangeAspect="1"/>
          </p:cNvPicPr>
          <p:nvPr/>
        </p:nvPicPr>
        <p:blipFill>
          <a:blip r:embed="rId5" cstate="screen"/>
          <a:srcRect/>
          <a:stretch>
            <a:fillRect/>
          </a:stretch>
        </p:blipFill>
        <p:spPr>
          <a:xfrm>
            <a:off x="6084168" y="188640"/>
            <a:ext cx="2865120" cy="2438400"/>
          </a:xfrm>
          <a:prstGeom prst="rect">
            <a:avLst/>
          </a:prstGeom>
          <a:ln w="38100" cap="flat" cmpd="sng" algn="ctr">
            <a:solidFill>
              <a:srgbClr val="002060"/>
            </a:solidFill>
            <a:prstDash val="solid"/>
            <a:round/>
            <a:headEnd type="none" w="med" len="med"/>
            <a:tailEnd type="none" w="med" len="med"/>
          </a:ln>
        </p:spPr>
      </p:pic>
      <p:pic>
        <p:nvPicPr>
          <p:cNvPr id="14" name="Picture 13" descr="production)_shutterstock_4275628.jpg"/>
          <p:cNvPicPr>
            <a:picLocks noChangeAspect="1"/>
          </p:cNvPicPr>
          <p:nvPr/>
        </p:nvPicPr>
        <p:blipFill>
          <a:blip r:embed="rId6" cstate="screen"/>
          <a:stretch>
            <a:fillRect/>
          </a:stretch>
        </p:blipFill>
        <p:spPr>
          <a:xfrm>
            <a:off x="5340424" y="2852936"/>
            <a:ext cx="3624064" cy="2482484"/>
          </a:xfrm>
          <a:prstGeom prst="rect">
            <a:avLst/>
          </a:prstGeom>
          <a:ln w="38100">
            <a:solidFill>
              <a:srgbClr val="002060"/>
            </a:solidFill>
          </a:ln>
        </p:spPr>
      </p:pic>
      <p:pic>
        <p:nvPicPr>
          <p:cNvPr id="16" name="Picture 15" descr="read on logo.png"/>
          <p:cNvPicPr>
            <a:picLocks noChangeAspect="1"/>
          </p:cNvPicPr>
          <p:nvPr/>
        </p:nvPicPr>
        <p:blipFill>
          <a:blip r:embed="rId7" cstate="print"/>
          <a:stretch>
            <a:fillRect/>
          </a:stretch>
        </p:blipFill>
        <p:spPr>
          <a:xfrm>
            <a:off x="7596336" y="5879083"/>
            <a:ext cx="1362832" cy="718269"/>
          </a:xfrm>
          <a:prstGeom prst="rect">
            <a:avLst/>
          </a:prstGeom>
          <a:ln w="28575">
            <a:solidFill>
              <a:srgbClr val="00B0F0"/>
            </a:solidFill>
          </a:ln>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551723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274638"/>
            <a:ext cx="8229600" cy="1143000"/>
          </a:xfrm>
        </p:spPr>
        <p:txBody>
          <a:bodyPr>
            <a:noAutofit/>
          </a:bodyPr>
          <a:lstStyle/>
          <a:p>
            <a:pPr algn="l"/>
            <a:r>
              <a:rPr lang="en-GB" sz="8800" dirty="0" smtClean="0">
                <a:solidFill>
                  <a:srgbClr val="002060"/>
                </a:solidFill>
                <a:latin typeface="Gill Sans MT" pitchFamily="34" charset="0"/>
              </a:rPr>
              <a:t>Who:</a:t>
            </a:r>
            <a:endParaRPr lang="en-GB" sz="8800" dirty="0">
              <a:solidFill>
                <a:srgbClr val="002060"/>
              </a:solidFill>
              <a:latin typeface="Gill Sans MT" pitchFamily="34" charset="0"/>
            </a:endParaRPr>
          </a:p>
        </p:txBody>
      </p:sp>
      <p:pic>
        <p:nvPicPr>
          <p:cNvPr id="10" name="Content Placeholder 9" descr="shutterstock_95697022.jpg"/>
          <p:cNvPicPr>
            <a:picLocks noGrp="1" noChangeAspect="1"/>
          </p:cNvPicPr>
          <p:nvPr>
            <p:ph idx="1"/>
          </p:nvPr>
        </p:nvPicPr>
        <p:blipFill>
          <a:blip r:embed="rId3" cstate="screen"/>
          <a:srcRect/>
          <a:stretch>
            <a:fillRect/>
          </a:stretch>
        </p:blipFill>
        <p:spPr>
          <a:xfrm>
            <a:off x="0" y="5517232"/>
            <a:ext cx="3062061" cy="1340768"/>
          </a:xfrm>
        </p:spPr>
      </p:pic>
      <p:pic>
        <p:nvPicPr>
          <p:cNvPr id="11" name="Content Placeholder 9" descr="shutterstock_95697022.jpg"/>
          <p:cNvPicPr>
            <a:picLocks noChangeAspect="1"/>
          </p:cNvPicPr>
          <p:nvPr/>
        </p:nvPicPr>
        <p:blipFill>
          <a:blip r:embed="rId3" cstate="screen"/>
          <a:srcRect/>
          <a:stretch>
            <a:fillRect/>
          </a:stretch>
        </p:blipFill>
        <p:spPr>
          <a:xfrm>
            <a:off x="3059832" y="5517232"/>
            <a:ext cx="3062061" cy="1340768"/>
          </a:xfrm>
          <a:prstGeom prst="rect">
            <a:avLst/>
          </a:prstGeom>
        </p:spPr>
      </p:pic>
      <p:pic>
        <p:nvPicPr>
          <p:cNvPr id="12" name="Content Placeholder 9" descr="shutterstock_95697022.jpg"/>
          <p:cNvPicPr>
            <a:picLocks noChangeAspect="1"/>
          </p:cNvPicPr>
          <p:nvPr/>
        </p:nvPicPr>
        <p:blipFill>
          <a:blip r:embed="rId4" cstate="screen"/>
          <a:srcRect/>
          <a:stretch>
            <a:fillRect/>
          </a:stretch>
        </p:blipFill>
        <p:spPr>
          <a:xfrm>
            <a:off x="6118451" y="5517232"/>
            <a:ext cx="3025549" cy="1340768"/>
          </a:xfrm>
          <a:prstGeom prst="rect">
            <a:avLst/>
          </a:prstGeom>
        </p:spPr>
      </p:pic>
      <p:cxnSp>
        <p:nvCxnSpPr>
          <p:cNvPr id="15" name="Straight Connector 14"/>
          <p:cNvCxnSpPr/>
          <p:nvPr/>
        </p:nvCxnSpPr>
        <p:spPr>
          <a:xfrm>
            <a:off x="0" y="5517232"/>
            <a:ext cx="9144000"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95536" y="1484784"/>
            <a:ext cx="5338936" cy="1446550"/>
          </a:xfrm>
          <a:prstGeom prst="rect">
            <a:avLst/>
          </a:prstGeom>
          <a:noFill/>
        </p:spPr>
        <p:txBody>
          <a:bodyPr wrap="square" rtlCol="0">
            <a:spAutoFit/>
          </a:bodyPr>
          <a:lstStyle/>
          <a:p>
            <a:r>
              <a:rPr lang="en-GB" sz="4400" dirty="0" smtClean="0">
                <a:latin typeface="Courier New" pitchFamily="49" charset="0"/>
                <a:cs typeface="Courier New" pitchFamily="49" charset="0"/>
              </a:rPr>
              <a:t>The marketing and sales teams</a:t>
            </a:r>
          </a:p>
        </p:txBody>
      </p:sp>
      <p:pic>
        <p:nvPicPr>
          <p:cNvPr id="17" name="Picture 16" descr="marketing_shutterstock_68350012.jpg"/>
          <p:cNvPicPr>
            <a:picLocks noChangeAspect="1"/>
          </p:cNvPicPr>
          <p:nvPr/>
        </p:nvPicPr>
        <p:blipFill>
          <a:blip r:embed="rId5" cstate="screen"/>
          <a:srcRect/>
          <a:stretch>
            <a:fillRect/>
          </a:stretch>
        </p:blipFill>
        <p:spPr>
          <a:xfrm>
            <a:off x="5796136" y="188640"/>
            <a:ext cx="3171056" cy="3850568"/>
          </a:xfrm>
          <a:prstGeom prst="rect">
            <a:avLst/>
          </a:prstGeom>
          <a:ln w="38100" cap="flat" cmpd="sng" algn="ctr">
            <a:solidFill>
              <a:srgbClr val="002060"/>
            </a:solidFill>
            <a:prstDash val="solid"/>
            <a:round/>
            <a:headEnd type="none" w="med" len="med"/>
            <a:tailEnd type="none" w="med" len="med"/>
          </a:ln>
        </p:spPr>
      </p:pic>
      <p:grpSp>
        <p:nvGrpSpPr>
          <p:cNvPr id="3" name="Group 18"/>
          <p:cNvGrpSpPr/>
          <p:nvPr/>
        </p:nvGrpSpPr>
        <p:grpSpPr>
          <a:xfrm>
            <a:off x="2123728" y="2961948"/>
            <a:ext cx="3479304" cy="2367860"/>
            <a:chOff x="2123728" y="2961948"/>
            <a:chExt cx="3479304" cy="2367860"/>
          </a:xfrm>
        </p:grpSpPr>
        <p:pic>
          <p:nvPicPr>
            <p:cNvPr id="16" name="Picture 15" descr="sale_shutterstock_17231695.jpg"/>
            <p:cNvPicPr>
              <a:picLocks noChangeAspect="1"/>
            </p:cNvPicPr>
            <p:nvPr/>
          </p:nvPicPr>
          <p:blipFill>
            <a:blip r:embed="rId6" cstate="screen"/>
            <a:srcRect/>
            <a:stretch>
              <a:fillRect/>
            </a:stretch>
          </p:blipFill>
          <p:spPr>
            <a:xfrm>
              <a:off x="2123728" y="2961948"/>
              <a:ext cx="3479304" cy="2367860"/>
            </a:xfrm>
            <a:prstGeom prst="rect">
              <a:avLst/>
            </a:prstGeom>
            <a:ln w="38100" cap="flat" cmpd="sng" algn="ctr">
              <a:solidFill>
                <a:srgbClr val="002060"/>
              </a:solidFill>
              <a:prstDash val="solid"/>
              <a:round/>
              <a:headEnd type="none" w="med" len="med"/>
              <a:tailEnd type="none" w="med" len="med"/>
            </a:ln>
          </p:spPr>
        </p:pic>
        <p:sp>
          <p:nvSpPr>
            <p:cNvPr id="18" name="TextBox 17"/>
            <p:cNvSpPr txBox="1"/>
            <p:nvPr/>
          </p:nvSpPr>
          <p:spPr>
            <a:xfrm>
              <a:off x="2987824" y="4181599"/>
              <a:ext cx="1008112" cy="615553"/>
            </a:xfrm>
            <a:prstGeom prst="rect">
              <a:avLst/>
            </a:prstGeom>
            <a:noFill/>
          </p:spPr>
          <p:txBody>
            <a:bodyPr wrap="square" rtlCol="0">
              <a:spAutoFit/>
            </a:bodyPr>
            <a:lstStyle/>
            <a:p>
              <a:pPr algn="ctr"/>
              <a:r>
                <a:rPr lang="en-GB" sz="1700" b="1" dirty="0" smtClean="0">
                  <a:latin typeface="Bookman Old Style" pitchFamily="18" charset="0"/>
                </a:rPr>
                <a:t>Buy</a:t>
              </a:r>
            </a:p>
            <a:p>
              <a:pPr algn="ctr"/>
              <a:r>
                <a:rPr lang="en-GB" sz="1700" b="1" dirty="0" smtClean="0">
                  <a:latin typeface="Bookman Old Style" pitchFamily="18" charset="0"/>
                </a:rPr>
                <a:t>Books!</a:t>
              </a:r>
              <a:endParaRPr lang="en-GB" sz="1700" b="1" dirty="0">
                <a:latin typeface="Bookman Old Style" pitchFamily="18" charset="0"/>
              </a:endParaRPr>
            </a:p>
          </p:txBody>
        </p:sp>
      </p:grpSp>
      <p:pic>
        <p:nvPicPr>
          <p:cNvPr id="19" name="Picture 18" descr="read on logo.png"/>
          <p:cNvPicPr>
            <a:picLocks noChangeAspect="1"/>
          </p:cNvPicPr>
          <p:nvPr/>
        </p:nvPicPr>
        <p:blipFill>
          <a:blip r:embed="rId7" cstate="print"/>
          <a:stretch>
            <a:fillRect/>
          </a:stretch>
        </p:blipFill>
        <p:spPr>
          <a:xfrm>
            <a:off x="7596336" y="5879083"/>
            <a:ext cx="1362832" cy="718269"/>
          </a:xfrm>
          <a:prstGeom prst="rect">
            <a:avLst/>
          </a:prstGeom>
          <a:ln w="28575">
            <a:solidFill>
              <a:srgbClr val="00B0F0"/>
            </a:solidFill>
          </a:ln>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hutterstock_95697022.jpg"/>
          <p:cNvPicPr>
            <a:picLocks noGrp="1" noChangeAspect="1"/>
          </p:cNvPicPr>
          <p:nvPr>
            <p:ph idx="1"/>
          </p:nvPr>
        </p:nvPicPr>
        <p:blipFill>
          <a:blip r:embed="rId3" cstate="screen"/>
          <a:srcRect/>
          <a:stretch>
            <a:fillRect/>
          </a:stretch>
        </p:blipFill>
        <p:spPr>
          <a:xfrm>
            <a:off x="0" y="5517232"/>
            <a:ext cx="3062061" cy="1340768"/>
          </a:xfrm>
        </p:spPr>
      </p:pic>
      <p:pic>
        <p:nvPicPr>
          <p:cNvPr id="11" name="Content Placeholder 9" descr="shutterstock_95697022.jpg"/>
          <p:cNvPicPr>
            <a:picLocks noChangeAspect="1"/>
          </p:cNvPicPr>
          <p:nvPr/>
        </p:nvPicPr>
        <p:blipFill>
          <a:blip r:embed="rId3" cstate="screen"/>
          <a:srcRect/>
          <a:stretch>
            <a:fillRect/>
          </a:stretch>
        </p:blipFill>
        <p:spPr>
          <a:xfrm>
            <a:off x="3059832" y="5517232"/>
            <a:ext cx="3062061" cy="1340768"/>
          </a:xfrm>
          <a:prstGeom prst="rect">
            <a:avLst/>
          </a:prstGeom>
        </p:spPr>
      </p:pic>
      <p:pic>
        <p:nvPicPr>
          <p:cNvPr id="12" name="Content Placeholder 9" descr="shutterstock_95697022.jpg"/>
          <p:cNvPicPr>
            <a:picLocks noChangeAspect="1"/>
          </p:cNvPicPr>
          <p:nvPr/>
        </p:nvPicPr>
        <p:blipFill>
          <a:blip r:embed="rId4" cstate="screen"/>
          <a:srcRect/>
          <a:stretch>
            <a:fillRect/>
          </a:stretch>
        </p:blipFill>
        <p:spPr>
          <a:xfrm>
            <a:off x="6118451" y="5517232"/>
            <a:ext cx="3025549" cy="1340768"/>
          </a:xfrm>
          <a:prstGeom prst="rect">
            <a:avLst/>
          </a:prstGeom>
        </p:spPr>
      </p:pic>
      <p:sp>
        <p:nvSpPr>
          <p:cNvPr id="13" name="Rectangle 12"/>
          <p:cNvSpPr/>
          <p:nvPr/>
        </p:nvSpPr>
        <p:spPr>
          <a:xfrm>
            <a:off x="0" y="0"/>
            <a:ext cx="9144000" cy="551723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457200" y="274638"/>
            <a:ext cx="8229600" cy="1143000"/>
          </a:xfrm>
        </p:spPr>
        <p:txBody>
          <a:bodyPr>
            <a:noAutofit/>
          </a:bodyPr>
          <a:lstStyle/>
          <a:p>
            <a:pPr algn="l"/>
            <a:r>
              <a:rPr lang="en-US" sz="8800" dirty="0" smtClean="0">
                <a:solidFill>
                  <a:srgbClr val="002060"/>
                </a:solidFill>
                <a:latin typeface="Gill Sans MT" pitchFamily="34" charset="0"/>
              </a:rPr>
              <a:t>What</a:t>
            </a:r>
            <a:r>
              <a:rPr lang="en-GB" sz="8800" dirty="0" smtClean="0">
                <a:solidFill>
                  <a:srgbClr val="002060"/>
                </a:solidFill>
                <a:latin typeface="Gill Sans MT" pitchFamily="34" charset="0"/>
              </a:rPr>
              <a:t>:</a:t>
            </a:r>
            <a:endParaRPr lang="en-GB" sz="8800" dirty="0">
              <a:solidFill>
                <a:srgbClr val="002060"/>
              </a:solidFill>
              <a:latin typeface="Gill Sans MT" pitchFamily="34" charset="0"/>
            </a:endParaRPr>
          </a:p>
        </p:txBody>
      </p:sp>
      <p:sp>
        <p:nvSpPr>
          <p:cNvPr id="9" name="TextBox 8"/>
          <p:cNvSpPr txBox="1"/>
          <p:nvPr/>
        </p:nvSpPr>
        <p:spPr>
          <a:xfrm>
            <a:off x="457200" y="2204864"/>
            <a:ext cx="3505200" cy="769441"/>
          </a:xfrm>
          <a:prstGeom prst="rect">
            <a:avLst/>
          </a:prstGeom>
          <a:noFill/>
        </p:spPr>
        <p:txBody>
          <a:bodyPr wrap="square" rtlCol="0">
            <a:spAutoFit/>
          </a:bodyPr>
          <a:lstStyle/>
          <a:p>
            <a:r>
              <a:rPr lang="en-GB" sz="4400" dirty="0" smtClean="0">
                <a:latin typeface="Courier New" pitchFamily="49" charset="0"/>
                <a:cs typeface="Courier New" pitchFamily="49" charset="0"/>
              </a:rPr>
              <a:t>The idea</a:t>
            </a:r>
            <a:endParaRPr lang="en-GB" sz="4400" dirty="0">
              <a:latin typeface="Courier New" pitchFamily="49" charset="0"/>
              <a:cs typeface="Courier New" pitchFamily="49" charset="0"/>
            </a:endParaRPr>
          </a:p>
        </p:txBody>
      </p:sp>
      <p:pic>
        <p:nvPicPr>
          <p:cNvPr id="14" name="Picture 13" descr="idea_shutterstock_36297103.jpg"/>
          <p:cNvPicPr>
            <a:picLocks noChangeAspect="1"/>
          </p:cNvPicPr>
          <p:nvPr/>
        </p:nvPicPr>
        <p:blipFill>
          <a:blip r:embed="rId5" cstate="screen"/>
          <a:srcRect/>
          <a:stretch>
            <a:fillRect/>
          </a:stretch>
        </p:blipFill>
        <p:spPr>
          <a:xfrm flipH="1">
            <a:off x="4608512" y="0"/>
            <a:ext cx="4535488" cy="5517232"/>
          </a:xfrm>
          <a:prstGeom prst="rect">
            <a:avLst/>
          </a:prstGeom>
        </p:spPr>
      </p:pic>
      <p:pic>
        <p:nvPicPr>
          <p:cNvPr id="1026" name="Picture 2" descr="C:\Documents and Settings\fregxg\Local Settings\Temporary Internet Files\Content.IE5\3EIG7T84\MC900281206[1].wmf"/>
          <p:cNvPicPr>
            <a:picLocks noChangeAspect="1" noChangeArrowheads="1"/>
          </p:cNvPicPr>
          <p:nvPr/>
        </p:nvPicPr>
        <p:blipFill>
          <a:blip r:embed="rId6" cstate="screen"/>
          <a:srcRect/>
          <a:stretch>
            <a:fillRect/>
          </a:stretch>
        </p:blipFill>
        <p:spPr bwMode="auto">
          <a:xfrm flipH="1">
            <a:off x="7020272" y="-1"/>
            <a:ext cx="2123728" cy="2453717"/>
          </a:xfrm>
          <a:prstGeom prst="rect">
            <a:avLst/>
          </a:prstGeom>
          <a:noFill/>
        </p:spPr>
      </p:pic>
      <p:cxnSp>
        <p:nvCxnSpPr>
          <p:cNvPr id="15" name="Straight Connector 14"/>
          <p:cNvCxnSpPr/>
          <p:nvPr/>
        </p:nvCxnSpPr>
        <p:spPr>
          <a:xfrm>
            <a:off x="0" y="5517232"/>
            <a:ext cx="9144000"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pic>
        <p:nvPicPr>
          <p:cNvPr id="16" name="Picture 15" descr="read on logo.png"/>
          <p:cNvPicPr>
            <a:picLocks noChangeAspect="1"/>
          </p:cNvPicPr>
          <p:nvPr/>
        </p:nvPicPr>
        <p:blipFill>
          <a:blip r:embed="rId7" cstate="print"/>
          <a:stretch>
            <a:fillRect/>
          </a:stretch>
        </p:blipFill>
        <p:spPr>
          <a:xfrm>
            <a:off x="7596336" y="5879083"/>
            <a:ext cx="1362832" cy="718269"/>
          </a:xfrm>
          <a:prstGeom prst="rect">
            <a:avLst/>
          </a:prstGeom>
          <a:ln w="28575">
            <a:solidFill>
              <a:srgbClr val="00B0F0"/>
            </a:solidFill>
          </a:ln>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551723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274638"/>
            <a:ext cx="8229600" cy="1143000"/>
          </a:xfrm>
        </p:spPr>
        <p:txBody>
          <a:bodyPr>
            <a:noAutofit/>
          </a:bodyPr>
          <a:lstStyle/>
          <a:p>
            <a:pPr algn="l"/>
            <a:r>
              <a:rPr lang="en-US" sz="8800" dirty="0" smtClean="0">
                <a:solidFill>
                  <a:srgbClr val="002060"/>
                </a:solidFill>
                <a:latin typeface="Gill Sans MT" pitchFamily="34" charset="0"/>
              </a:rPr>
              <a:t>What</a:t>
            </a:r>
            <a:r>
              <a:rPr lang="en-GB" sz="8800" dirty="0" smtClean="0">
                <a:solidFill>
                  <a:srgbClr val="002060"/>
                </a:solidFill>
                <a:latin typeface="Gill Sans MT" pitchFamily="34" charset="0"/>
              </a:rPr>
              <a:t>:</a:t>
            </a:r>
            <a:endParaRPr lang="en-GB" sz="8800" dirty="0">
              <a:solidFill>
                <a:srgbClr val="002060"/>
              </a:solidFill>
              <a:latin typeface="Gill Sans MT" pitchFamily="34" charset="0"/>
            </a:endParaRPr>
          </a:p>
        </p:txBody>
      </p:sp>
      <p:pic>
        <p:nvPicPr>
          <p:cNvPr id="10" name="Content Placeholder 9" descr="shutterstock_95697022.jpg"/>
          <p:cNvPicPr>
            <a:picLocks noGrp="1" noChangeAspect="1"/>
          </p:cNvPicPr>
          <p:nvPr>
            <p:ph idx="1"/>
          </p:nvPr>
        </p:nvPicPr>
        <p:blipFill>
          <a:blip r:embed="rId3" cstate="screen"/>
          <a:srcRect/>
          <a:stretch>
            <a:fillRect/>
          </a:stretch>
        </p:blipFill>
        <p:spPr>
          <a:xfrm>
            <a:off x="0" y="5517232"/>
            <a:ext cx="3062061" cy="1340768"/>
          </a:xfrm>
        </p:spPr>
      </p:pic>
      <p:pic>
        <p:nvPicPr>
          <p:cNvPr id="11" name="Content Placeholder 9" descr="shutterstock_95697022.jpg"/>
          <p:cNvPicPr>
            <a:picLocks noChangeAspect="1"/>
          </p:cNvPicPr>
          <p:nvPr/>
        </p:nvPicPr>
        <p:blipFill>
          <a:blip r:embed="rId3" cstate="screen"/>
          <a:srcRect/>
          <a:stretch>
            <a:fillRect/>
          </a:stretch>
        </p:blipFill>
        <p:spPr>
          <a:xfrm>
            <a:off x="3059832" y="5517232"/>
            <a:ext cx="3062061" cy="1340768"/>
          </a:xfrm>
          <a:prstGeom prst="rect">
            <a:avLst/>
          </a:prstGeom>
        </p:spPr>
      </p:pic>
      <p:pic>
        <p:nvPicPr>
          <p:cNvPr id="12" name="Content Placeholder 9" descr="shutterstock_95697022.jpg"/>
          <p:cNvPicPr>
            <a:picLocks noChangeAspect="1"/>
          </p:cNvPicPr>
          <p:nvPr/>
        </p:nvPicPr>
        <p:blipFill>
          <a:blip r:embed="rId4" cstate="screen"/>
          <a:srcRect/>
          <a:stretch>
            <a:fillRect/>
          </a:stretch>
        </p:blipFill>
        <p:spPr>
          <a:xfrm>
            <a:off x="6118451" y="5517232"/>
            <a:ext cx="3025549" cy="1340768"/>
          </a:xfrm>
          <a:prstGeom prst="rect">
            <a:avLst/>
          </a:prstGeom>
        </p:spPr>
      </p:pic>
      <p:cxnSp>
        <p:nvCxnSpPr>
          <p:cNvPr id="15" name="Straight Connector 14"/>
          <p:cNvCxnSpPr/>
          <p:nvPr/>
        </p:nvCxnSpPr>
        <p:spPr>
          <a:xfrm>
            <a:off x="0" y="5517232"/>
            <a:ext cx="9144000"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57200" y="1484784"/>
            <a:ext cx="5330552" cy="769441"/>
          </a:xfrm>
          <a:prstGeom prst="rect">
            <a:avLst/>
          </a:prstGeom>
          <a:noFill/>
        </p:spPr>
        <p:txBody>
          <a:bodyPr wrap="square" rtlCol="0">
            <a:spAutoFit/>
          </a:bodyPr>
          <a:lstStyle/>
          <a:p>
            <a:r>
              <a:rPr lang="en-GB" sz="4400" dirty="0" smtClean="0">
                <a:latin typeface="Courier New" pitchFamily="49" charset="0"/>
                <a:cs typeface="Courier New" pitchFamily="49" charset="0"/>
              </a:rPr>
              <a:t>The development</a:t>
            </a:r>
            <a:endParaRPr lang="en-GB" sz="4400" dirty="0">
              <a:latin typeface="Courier New" pitchFamily="49" charset="0"/>
              <a:cs typeface="Courier New" pitchFamily="49" charset="0"/>
            </a:endParaRPr>
          </a:p>
        </p:txBody>
      </p:sp>
      <p:sp>
        <p:nvSpPr>
          <p:cNvPr id="9" name="TextBox 8"/>
          <p:cNvSpPr txBox="1"/>
          <p:nvPr/>
        </p:nvSpPr>
        <p:spPr>
          <a:xfrm>
            <a:off x="457200" y="3140968"/>
            <a:ext cx="3826768" cy="2123658"/>
          </a:xfrm>
          <a:prstGeom prst="rect">
            <a:avLst/>
          </a:prstGeom>
          <a:noFill/>
        </p:spPr>
        <p:txBody>
          <a:bodyPr wrap="square" rtlCol="0">
            <a:spAutoFit/>
          </a:bodyPr>
          <a:lstStyle/>
          <a:p>
            <a:r>
              <a:rPr lang="en-GB" sz="4400" dirty="0" smtClean="0">
                <a:latin typeface="Courier New" pitchFamily="49" charset="0"/>
                <a:cs typeface="Courier New" pitchFamily="49" charset="0"/>
              </a:rPr>
              <a:t>Result: The final manuscript</a:t>
            </a:r>
            <a:endParaRPr lang="en-GB" sz="4400" dirty="0">
              <a:latin typeface="Courier New" pitchFamily="49" charset="0"/>
              <a:cs typeface="Courier New" pitchFamily="49" charset="0"/>
            </a:endParaRPr>
          </a:p>
        </p:txBody>
      </p:sp>
      <p:pic>
        <p:nvPicPr>
          <p:cNvPr id="14" name="Picture 13" descr="manu_shutterstock_107880212.jpg"/>
          <p:cNvPicPr>
            <a:picLocks noChangeAspect="1"/>
          </p:cNvPicPr>
          <p:nvPr/>
        </p:nvPicPr>
        <p:blipFill>
          <a:blip r:embed="rId5" cstate="screen"/>
          <a:srcRect/>
          <a:stretch>
            <a:fillRect/>
          </a:stretch>
        </p:blipFill>
        <p:spPr>
          <a:xfrm>
            <a:off x="6084168" y="188640"/>
            <a:ext cx="2809708" cy="1901192"/>
          </a:xfrm>
          <a:prstGeom prst="rect">
            <a:avLst/>
          </a:prstGeom>
          <a:ln w="38100">
            <a:solidFill>
              <a:srgbClr val="002060"/>
            </a:solidFill>
          </a:ln>
        </p:spPr>
      </p:pic>
      <p:sp>
        <p:nvSpPr>
          <p:cNvPr id="17" name="Rectangle 16"/>
          <p:cNvSpPr/>
          <p:nvPr/>
        </p:nvSpPr>
        <p:spPr>
          <a:xfrm>
            <a:off x="3995936" y="2852936"/>
            <a:ext cx="4968552" cy="2862322"/>
          </a:xfrm>
          <a:prstGeom prst="rect">
            <a:avLst/>
          </a:prstGeom>
          <a:solidFill>
            <a:schemeClr val="bg1"/>
          </a:solidFill>
          <a:scene3d>
            <a:camera prst="orthographicFront"/>
            <a:lightRig rig="threePt" dir="t"/>
          </a:scene3d>
          <a:sp3d>
            <a:bevelT/>
          </a:sp3d>
        </p:spPr>
        <p:txBody>
          <a:bodyPr wrap="square">
            <a:spAutoFit/>
          </a:bodyPr>
          <a:lstStyle/>
          <a:p>
            <a:r>
              <a:rPr lang="en-GB" sz="1500" dirty="0" smtClean="0">
                <a:latin typeface="Courier New" pitchFamily="49" charset="0"/>
                <a:cs typeface="Courier New" pitchFamily="49" charset="0"/>
              </a:rPr>
              <a:t>He saw it in flashes, a shadow of prickly fur, the gleam of teeth, yellow eyes glowing in the darkness. Danny froze. He thought wolves had died out hundreds of years ago, but there was no questioning the creature in front of him. The wolf prowled silently towards him. The huge muscles of its back and shoulders shifted beneath its fur. Danny remembered reading that wolf attacks on humans were rare, but something in those glowing eyes told him he was about to become an exception.</a:t>
            </a:r>
            <a:endParaRPr lang="en-US" sz="1500" dirty="0">
              <a:latin typeface="Courier New" pitchFamily="49" charset="0"/>
              <a:cs typeface="Courier New" pitchFamily="49" charset="0"/>
            </a:endParaRPr>
          </a:p>
        </p:txBody>
      </p:sp>
      <p:sp>
        <p:nvSpPr>
          <p:cNvPr id="16" name="TextBox 15"/>
          <p:cNvSpPr txBox="1"/>
          <p:nvPr/>
        </p:nvSpPr>
        <p:spPr>
          <a:xfrm>
            <a:off x="4391980" y="2276872"/>
            <a:ext cx="4392488" cy="369332"/>
          </a:xfrm>
          <a:prstGeom prst="rect">
            <a:avLst/>
          </a:prstGeom>
          <a:solidFill>
            <a:srgbClr val="C00000"/>
          </a:solidFill>
          <a:ln>
            <a:solidFill>
              <a:schemeClr val="tx1"/>
            </a:solidFill>
          </a:ln>
        </p:spPr>
        <p:txBody>
          <a:bodyPr wrap="square" rtlCol="0">
            <a:spAutoFit/>
          </a:bodyPr>
          <a:lstStyle/>
          <a:p>
            <a:r>
              <a:rPr lang="en-GB" dirty="0" smtClean="0">
                <a:latin typeface="Gill Sans MT" pitchFamily="34" charset="0"/>
              </a:rPr>
              <a:t>An excerpt from the Lone Wolf manuscript:</a:t>
            </a:r>
            <a:endParaRPr lang="en-GB" dirty="0">
              <a:latin typeface="Gill Sans MT" pitchFamily="34" charset="0"/>
            </a:endParaRPr>
          </a:p>
        </p:txBody>
      </p:sp>
      <p:pic>
        <p:nvPicPr>
          <p:cNvPr id="18" name="Picture 17" descr="read on logo.png"/>
          <p:cNvPicPr>
            <a:picLocks noChangeAspect="1"/>
          </p:cNvPicPr>
          <p:nvPr/>
        </p:nvPicPr>
        <p:blipFill>
          <a:blip r:embed="rId6" cstate="print"/>
          <a:stretch>
            <a:fillRect/>
          </a:stretch>
        </p:blipFill>
        <p:spPr>
          <a:xfrm>
            <a:off x="7596336" y="5879083"/>
            <a:ext cx="1362832" cy="718269"/>
          </a:xfrm>
          <a:prstGeom prst="rect">
            <a:avLst/>
          </a:prstGeom>
          <a:ln w="28575">
            <a:solidFill>
              <a:srgbClr val="00B0F0"/>
            </a:solidFill>
          </a:ln>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857</TotalTime>
  <Words>1200</Words>
  <Application>Microsoft Office PowerPoint</Application>
  <PresentationFormat>On-screen Show (4:3)</PresentationFormat>
  <Paragraphs>121</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Franklin Gothic Heavy</vt:lpstr>
      <vt:lpstr>Gill Sans MT</vt:lpstr>
      <vt:lpstr>Bookman Old Style</vt:lpstr>
      <vt:lpstr>Courier New</vt:lpstr>
      <vt:lpstr>Office Theme</vt:lpstr>
      <vt:lpstr>HOW A  BOOK  IS MADE</vt:lpstr>
      <vt:lpstr>Slide 2</vt:lpstr>
      <vt:lpstr>Who:</vt:lpstr>
      <vt:lpstr>Who:</vt:lpstr>
      <vt:lpstr>Who:</vt:lpstr>
      <vt:lpstr>Who:</vt:lpstr>
      <vt:lpstr>Who:</vt:lpstr>
      <vt:lpstr>What:</vt:lpstr>
      <vt:lpstr>What:</vt:lpstr>
      <vt:lpstr>What:</vt:lpstr>
      <vt:lpstr>What:</vt:lpstr>
      <vt:lpstr>What:</vt:lpstr>
      <vt:lpstr>Where:</vt:lpstr>
    </vt:vector>
  </TitlesOfParts>
  <Company>HarperCollins Publishers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  BOOK  IS MADE</dc:title>
  <dc:creator>Grace Glendinning</dc:creator>
  <cp:lastModifiedBy>Grace Glendinning</cp:lastModifiedBy>
  <cp:revision>85</cp:revision>
  <dcterms:created xsi:type="dcterms:W3CDTF">2013-01-17T10:13:29Z</dcterms:created>
  <dcterms:modified xsi:type="dcterms:W3CDTF">2013-04-29T17:16:57Z</dcterms:modified>
</cp:coreProperties>
</file>