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Franklin Gothic Heavy" pitchFamily="34" charset="0"/>
      <p:regular r:id="rId14"/>
      <p:italic r:id="rId15"/>
    </p:embeddedFont>
    <p:embeddedFont>
      <p:font typeface="Cambria Math" pitchFamily="18" charset="0"/>
      <p:regular r:id="rId16"/>
    </p:embeddedFont>
    <p:embeddedFont>
      <p:font typeface="Gill Sans MT" pitchFamily="34" charset="0"/>
      <p:regular r:id="rId17"/>
      <p:bold r:id="rId18"/>
      <p:italic r:id="rId19"/>
      <p:boldItalic r:id="rId20"/>
    </p:embeddedFont>
    <p:embeddedFont>
      <p:font typeface="MS Mincho" pitchFamily="49" charset="-128"/>
      <p:regular r:id="rId21"/>
    </p:embeddedFont>
    <p:embeddedFont>
      <p:font typeface="Tahoma" pitchFamily="34" charset="0"/>
      <p:regular r:id="rId22"/>
      <p:bold r:id="rId23"/>
    </p:embeddedFont>
    <p:embeddedFont>
      <p:font typeface="Franklin Gothic Medium Cond" pitchFamily="34" charset="0"/>
      <p:regular r:id="rId24"/>
    </p:embeddedFont>
    <p:embeddedFont>
      <p:font typeface="Bodoni MT Black" pitchFamily="18" charset="0"/>
      <p:bold r:id="rId25"/>
      <p:boldItalic r:id="rId26"/>
    </p:embeddedFont>
    <p:embeddedFont>
      <p:font typeface="Baskerville Old Face" pitchFamily="18" charset="0"/>
      <p:regular r:id="rId27"/>
    </p:embeddedFont>
    <p:embeddedFont>
      <p:font typeface="Copperplate Gothic Bold" pitchFamily="34" charset="0"/>
      <p:regular r:id="rId28"/>
    </p:embeddedFont>
    <p:embeddedFont>
      <p:font typeface="Mistral" pitchFamily="66" charset="0"/>
      <p:regular r:id="rId29"/>
    </p:embeddedFont>
    <p:embeddedFont>
      <p:font typeface="Rockwell" pitchFamily="18" charset="0"/>
      <p:regular r:id="rId30"/>
      <p:bold r:id="rId31"/>
      <p:italic r:id="rId32"/>
      <p:boldItalic r:id="rId33"/>
    </p:embeddedFont>
    <p:embeddedFont>
      <p:font typeface="Felix Titling" pitchFamily="82" charset="0"/>
      <p:regular r:id="rId34"/>
    </p:embeddedFont>
    <p:embeddedFont>
      <p:font typeface="Goudy Stout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8FF5-D3C5-4818-B42B-C85556DA6FF8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7DEF-0077-431B-8DE0-A20EC7C6B4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wm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00808"/>
            <a:ext cx="914400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Heavy" pitchFamily="34" charset="0"/>
                <a:ea typeface="Cambria Math" pitchFamily="18" charset="0"/>
                <a:cs typeface="+mj-cs"/>
              </a:rPr>
              <a:t>HOW </a:t>
            </a: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Heavy" pitchFamily="34" charset="0"/>
                <a:ea typeface="Cambria Math" pitchFamily="18" charset="0"/>
                <a:cs typeface="+mj-cs"/>
              </a:rPr>
              <a:t>A BOOK IS MADE: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rgbClr val="FF0000"/>
                </a:solidFill>
                <a:latin typeface="Franklin Gothic Heavy" pitchFamily="34" charset="0"/>
                <a:ea typeface="Cambria Math" pitchFamily="18" charset="0"/>
                <a:cs typeface="+mj-cs"/>
              </a:rPr>
              <a:t>THE </a:t>
            </a:r>
            <a:r>
              <a:rPr lang="en-GB" sz="14500" dirty="0" smtClean="0">
                <a:solidFill>
                  <a:srgbClr val="FF0000"/>
                </a:solidFill>
                <a:latin typeface="Franklin Gothic Heavy" pitchFamily="34" charset="0"/>
                <a:ea typeface="Cambria Math" pitchFamily="18" charset="0"/>
                <a:cs typeface="+mj-cs"/>
              </a:rPr>
              <a:t>COVER</a:t>
            </a:r>
          </a:p>
        </p:txBody>
      </p:sp>
      <p:pic>
        <p:nvPicPr>
          <p:cNvPr id="7" name="Picture 6" descr="read 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Content Placeholder 8" descr="Lone Wolf.T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546106" y="1203106"/>
            <a:ext cx="2490390" cy="3882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5517232"/>
            <a:ext cx="3062061" cy="1340768"/>
          </a:xfrm>
          <a:prstGeom prst="rect">
            <a:avLst/>
          </a:prstGeom>
        </p:spPr>
      </p:pic>
      <p:pic>
        <p:nvPicPr>
          <p:cNvPr id="6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59832" y="5517232"/>
            <a:ext cx="3062061" cy="1340768"/>
          </a:xfrm>
          <a:prstGeom prst="rect">
            <a:avLst/>
          </a:prstGeom>
        </p:spPr>
      </p:pic>
      <p:pic>
        <p:nvPicPr>
          <p:cNvPr id="7" name="Content Placeholder 9" descr="shutterstock_9569702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18451" y="5517232"/>
            <a:ext cx="3025549" cy="1340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04664"/>
            <a:ext cx="2808312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latin typeface="Gill Sans MT" pitchFamily="34" charset="0"/>
                <a:ea typeface="MS Mincho" pitchFamily="49" charset="-128"/>
                <a:cs typeface="Tahoma" pitchFamily="34" charset="0"/>
              </a:rPr>
              <a:t>Meet Paul Manning, graphic designer.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Gill Sans MT" pitchFamily="34" charset="0"/>
                <a:ea typeface="MS Mincho" pitchFamily="49" charset="-128"/>
                <a:cs typeface="Tahoma" pitchFamily="34" charset="0"/>
              </a:rPr>
              <a:t>Paul designed the covers for all the book in the ‘Read On’ series of books, including </a:t>
            </a:r>
            <a:r>
              <a:rPr lang="en-GB" sz="2000" i="1" dirty="0" smtClean="0">
                <a:latin typeface="Gill Sans MT" pitchFamily="34" charset="0"/>
                <a:ea typeface="MS Mincho" pitchFamily="49" charset="-128"/>
                <a:cs typeface="Tahoma" pitchFamily="34" charset="0"/>
              </a:rPr>
              <a:t>Lone Wolf</a:t>
            </a:r>
            <a:r>
              <a:rPr lang="en-GB" sz="2000" dirty="0" smtClean="0">
                <a:latin typeface="Gill Sans MT" pitchFamily="34" charset="0"/>
                <a:ea typeface="MS Mincho" pitchFamily="49" charset="-128"/>
                <a:cs typeface="Tahoma" pitchFamily="34" charset="0"/>
              </a:rPr>
              <a:t>, of course.</a:t>
            </a:r>
          </a:p>
        </p:txBody>
      </p:sp>
      <p:pic>
        <p:nvPicPr>
          <p:cNvPr id="10" name="Picture 9" descr="PM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56448" y="332656"/>
            <a:ext cx="2751197" cy="3648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4365104"/>
            <a:ext cx="6192688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Gill Sans MT" pitchFamily="34" charset="0"/>
                <a:ea typeface="MS Mincho" pitchFamily="49" charset="-128"/>
                <a:cs typeface="Tahoma" pitchFamily="34" charset="0"/>
              </a:rPr>
              <a:t>Paul’s going to tell you about his creative process as he put together this dark and exciting cover.</a:t>
            </a:r>
            <a:endParaRPr lang="en-GB" sz="2000" dirty="0">
              <a:latin typeface="Gill Sans MT" pitchFamily="34" charset="0"/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8" name="U-Turn Arrow 17"/>
          <p:cNvSpPr/>
          <p:nvPr/>
        </p:nvSpPr>
        <p:spPr>
          <a:xfrm>
            <a:off x="4644008" y="620688"/>
            <a:ext cx="3168352" cy="648072"/>
          </a:xfrm>
          <a:prstGeom prst="uturnArrow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 descr="read 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5517232"/>
            <a:ext cx="3062061" cy="1340768"/>
          </a:xfrm>
          <a:prstGeom prst="rect">
            <a:avLst/>
          </a:prstGeom>
        </p:spPr>
      </p:pic>
      <p:pic>
        <p:nvPicPr>
          <p:cNvPr id="6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59832" y="5517232"/>
            <a:ext cx="3062061" cy="1340768"/>
          </a:xfrm>
          <a:prstGeom prst="rect">
            <a:avLst/>
          </a:prstGeom>
        </p:spPr>
      </p:pic>
      <p:pic>
        <p:nvPicPr>
          <p:cNvPr id="7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8451" y="5517232"/>
            <a:ext cx="3025549" cy="1340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1268760"/>
            <a:ext cx="7128792" cy="358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smtClean="0">
                <a:latin typeface="Gill Sans MT" pitchFamily="34" charset="0"/>
                <a:ea typeface="MS Mincho" pitchFamily="49" charset="-128"/>
                <a:cs typeface="Tahoma" pitchFamily="34" charset="0"/>
              </a:rPr>
              <a:t>Paul says: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Gill Sans MT" pitchFamily="34" charset="0"/>
                <a:ea typeface="MS Mincho" pitchFamily="49" charset="-128"/>
                <a:cs typeface="Tahoma" pitchFamily="34" charset="0"/>
              </a:rPr>
              <a:t>When you’re designing a book cover, your main job is to make people want to read the book. That’s especially true if it’s a story or a novel. Lone Wolf is a dark, scary story about a boy who gets attacked one night and starts turning into … Whoops, I had better not tell you too much in case you haven’t read it yet. I don’t want to spoil it for you.</a:t>
            </a:r>
            <a:endParaRPr lang="en-GB" sz="2200" dirty="0">
              <a:latin typeface="Gill Sans MT" pitchFamily="34" charset="0"/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54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Designing the cover of </a:t>
            </a:r>
            <a:r>
              <a:rPr lang="en-US" sz="4800" i="1" dirty="0" smtClean="0">
                <a:solidFill>
                  <a:srgbClr val="C00000"/>
                </a:solidFill>
                <a:latin typeface="Franklin Gothic Medium Cond" pitchFamily="34" charset="0"/>
              </a:rPr>
              <a:t>Lone Wolf</a:t>
            </a:r>
            <a:endParaRPr lang="en-GB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8" name="Picture 7" descr="read 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5517232"/>
            <a:ext cx="3062061" cy="1340768"/>
          </a:xfrm>
          <a:prstGeom prst="rect">
            <a:avLst/>
          </a:prstGeom>
        </p:spPr>
      </p:pic>
      <p:pic>
        <p:nvPicPr>
          <p:cNvPr id="6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59832" y="5517232"/>
            <a:ext cx="3062061" cy="1340768"/>
          </a:xfrm>
          <a:prstGeom prst="rect">
            <a:avLst/>
          </a:prstGeom>
        </p:spPr>
      </p:pic>
      <p:pic>
        <p:nvPicPr>
          <p:cNvPr id="7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8451" y="5517232"/>
            <a:ext cx="3025549" cy="1340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1089865"/>
            <a:ext cx="4320480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ill Sans MT" pitchFamily="34" charset="0"/>
                <a:cs typeface="Tahoma" pitchFamily="34" charset="0"/>
              </a:rPr>
              <a:t>This is my trusty graphics tablet. You use the ‘pen’ like a mouse, but it’s much easier to draw with than a mouse, and great for doing cutouts of complicated shapes.</a:t>
            </a:r>
          </a:p>
        </p:txBody>
      </p:sp>
      <p:pic>
        <p:nvPicPr>
          <p:cNvPr id="8" name="Picture 7" descr="Workspa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32536" y="2420888"/>
            <a:ext cx="3931952" cy="2936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7" descr="Graphics tablet.t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952772"/>
            <a:ext cx="3506905" cy="2145401"/>
          </a:xfrm>
          <a:prstGeom prst="rect">
            <a:avLst/>
          </a:prstGeom>
          <a:effectLst>
            <a:outerShdw blurRad="63500" dist="101600" dir="7800000" algn="tr" rotWithShape="0">
              <a:prstClr val="black">
                <a:alpha val="35000"/>
              </a:prst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4716016" y="1844824"/>
            <a:ext cx="864096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4283968" y="4005064"/>
            <a:ext cx="1440160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7544" y="3284984"/>
            <a:ext cx="4176464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ill Sans MT" pitchFamily="34" charset="0"/>
                <a:cs typeface="Tahoma" pitchFamily="34" charset="0"/>
              </a:rPr>
              <a:t>This is where I work, in a studio in my house. When I bought my screen I chose the biggest and best I could find. It’s 32 inches from corner to corner – as big as a flat-screen TV.</a:t>
            </a:r>
            <a:endParaRPr lang="en-GB" dirty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54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Designing the cover of </a:t>
            </a:r>
            <a:r>
              <a:rPr lang="en-US" sz="4800" i="1" dirty="0" smtClean="0">
                <a:solidFill>
                  <a:srgbClr val="C00000"/>
                </a:solidFill>
                <a:latin typeface="Franklin Gothic Medium Cond" pitchFamily="34" charset="0"/>
              </a:rPr>
              <a:t>Lone Wolf</a:t>
            </a:r>
            <a:endParaRPr lang="en-GB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16" name="Picture 15" descr="read 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Content Placeholder 15" descr="image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4048" y="1196752"/>
            <a:ext cx="3744416" cy="3927070"/>
          </a:xfrm>
        </p:spPr>
      </p:pic>
      <p:pic>
        <p:nvPicPr>
          <p:cNvPr id="5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5517232"/>
            <a:ext cx="3062061" cy="1340768"/>
          </a:xfrm>
          <a:prstGeom prst="rect">
            <a:avLst/>
          </a:prstGeom>
        </p:spPr>
      </p:pic>
      <p:pic>
        <p:nvPicPr>
          <p:cNvPr id="6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59832" y="5517232"/>
            <a:ext cx="3062061" cy="1340768"/>
          </a:xfrm>
          <a:prstGeom prst="rect">
            <a:avLst/>
          </a:prstGeom>
        </p:spPr>
      </p:pic>
      <p:pic>
        <p:nvPicPr>
          <p:cNvPr id="7" name="Content Placeholder 9" descr="shutterstock_9569702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18451" y="5517232"/>
            <a:ext cx="3025549" cy="13407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528" y="1268760"/>
            <a:ext cx="4536504" cy="393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ill Sans MT" pitchFamily="34" charset="0"/>
                <a:cs typeface="Tahoma" pitchFamily="34" charset="0"/>
              </a:rPr>
              <a:t>When I started thinking about the cover design, I knew it was going to have a black background, maybe with a horrible face looming out of it. I also knew it would probably have splashes of </a:t>
            </a:r>
            <a:r>
              <a:rPr lang="en-US" dirty="0" smtClean="0">
                <a:solidFill>
                  <a:srgbClr val="C00000"/>
                </a:solidFill>
                <a:latin typeface="Gill Sans MT" pitchFamily="34" charset="0"/>
                <a:cs typeface="Tahoma" pitchFamily="34" charset="0"/>
              </a:rPr>
              <a:t>blood-red</a:t>
            </a:r>
            <a:r>
              <a:rPr lang="en-US" dirty="0" smtClean="0">
                <a:latin typeface="Gill Sans MT" pitchFamily="34" charset="0"/>
                <a:cs typeface="Tahoma" pitchFamily="34" charset="0"/>
              </a:rPr>
              <a:t> on it. Red and black always look good together.</a:t>
            </a:r>
            <a:endParaRPr lang="en-GB" dirty="0" smtClean="0">
              <a:latin typeface="Gill Sans MT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latin typeface="Gill Sans MT" pitchFamily="34" charset="0"/>
                <a:cs typeface="Tahoma" pitchFamily="34" charset="0"/>
              </a:rPr>
              <a:t>When I saw the pictures the artist had done for inside the book, I was really excited. They were brilliant. That made my job much easier.</a:t>
            </a:r>
            <a:endParaRPr lang="en-GB" dirty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5157192"/>
            <a:ext cx="42839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i="1" dirty="0" smtClean="0">
                <a:latin typeface="Tahoma" pitchFamily="34" charset="0"/>
                <a:cs typeface="Tahoma" pitchFamily="34" charset="0"/>
              </a:rPr>
              <a:t>Early sketches by Lone Wolf illustrator, Matt </a:t>
            </a:r>
            <a:r>
              <a:rPr lang="en-GB" sz="1300" i="1" dirty="0" err="1" smtClean="0">
                <a:latin typeface="Tahoma" pitchFamily="34" charset="0"/>
                <a:cs typeface="Tahoma" pitchFamily="34" charset="0"/>
              </a:rPr>
              <a:t>Timson</a:t>
            </a:r>
            <a:r>
              <a:rPr lang="en-GB" sz="1300" i="1" dirty="0" smtClean="0">
                <a:latin typeface="Tahoma" pitchFamily="34" charset="0"/>
                <a:cs typeface="Tahoma" pitchFamily="34" charset="0"/>
              </a:rPr>
              <a:t>.</a:t>
            </a:r>
            <a:endParaRPr lang="en-GB" sz="13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4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Designing the cover of </a:t>
            </a:r>
            <a:r>
              <a:rPr lang="en-US" sz="4800" i="1" dirty="0" smtClean="0">
                <a:solidFill>
                  <a:srgbClr val="C00000"/>
                </a:solidFill>
                <a:latin typeface="Franklin Gothic Medium Cond" pitchFamily="34" charset="0"/>
              </a:rPr>
              <a:t>Lone Wolf</a:t>
            </a:r>
            <a:endParaRPr lang="en-GB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11" name="Picture 10" descr="read 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5517232"/>
            <a:ext cx="3062061" cy="1340768"/>
          </a:xfrm>
          <a:prstGeom prst="rect">
            <a:avLst/>
          </a:prstGeom>
        </p:spPr>
      </p:pic>
      <p:pic>
        <p:nvPicPr>
          <p:cNvPr id="6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59832" y="5517232"/>
            <a:ext cx="3062061" cy="1340768"/>
          </a:xfrm>
          <a:prstGeom prst="rect">
            <a:avLst/>
          </a:prstGeom>
        </p:spPr>
      </p:pic>
      <p:pic>
        <p:nvPicPr>
          <p:cNvPr id="7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8451" y="5517232"/>
            <a:ext cx="3025549" cy="1340768"/>
          </a:xfrm>
          <a:prstGeom prst="rect">
            <a:avLst/>
          </a:prstGeom>
        </p:spPr>
      </p:pic>
      <p:pic>
        <p:nvPicPr>
          <p:cNvPr id="10" name="Picture 9" descr="Screenshot.tif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77680" y="1165058"/>
            <a:ext cx="4554760" cy="3416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23528" y="1052736"/>
            <a:ext cx="3168352" cy="411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Gill Sans MT" pitchFamily="34" charset="0"/>
                <a:cs typeface="Tahoma" pitchFamily="34" charset="0"/>
              </a:rPr>
              <a:t>I chose the picture on the front because it’s really two images in one: first you see the shadowy wolf figure towering over you with its claws outstretched. Then you </a:t>
            </a:r>
            <a:r>
              <a:rPr lang="en-US" sz="1600" dirty="0" err="1" smtClean="0">
                <a:latin typeface="Gill Sans MT" pitchFamily="34" charset="0"/>
                <a:cs typeface="Tahoma" pitchFamily="34" charset="0"/>
              </a:rPr>
              <a:t>realise</a:t>
            </a:r>
            <a:r>
              <a:rPr lang="en-US" sz="1600" dirty="0" smtClean="0">
                <a:latin typeface="Gill Sans MT" pitchFamily="34" charset="0"/>
                <a:cs typeface="Tahoma" pitchFamily="34" charset="0"/>
              </a:rPr>
              <a:t> you are looking at a reflection in somebody’s eye – someone who is very scared, because their eyes are wide open in terror ... Suddenly they’re the victim, and you’re the wolf. It’s a great image.</a:t>
            </a:r>
            <a:endParaRPr lang="en-GB" sz="1600" dirty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462468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Gill Sans MT" pitchFamily="34" charset="0"/>
                <a:cs typeface="Tahoma" pitchFamily="34" charset="0"/>
              </a:rPr>
              <a:t>This is what the cover looks like when I’m designing it on my screen. I see the back, the front and the bit in the middle called the ‘spine’ all at the same time. The coloured guide-lines don’t show up when the cover is printed; they are just there to help me line things up.</a:t>
            </a:r>
            <a:endParaRPr lang="en-GB" sz="1400" i="1" dirty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4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Designing the cover of </a:t>
            </a:r>
            <a:r>
              <a:rPr lang="en-US" sz="4800" i="1" dirty="0" smtClean="0">
                <a:solidFill>
                  <a:srgbClr val="C00000"/>
                </a:solidFill>
                <a:latin typeface="Franklin Gothic Medium Cond" pitchFamily="34" charset="0"/>
              </a:rPr>
              <a:t>Lone Wolf</a:t>
            </a:r>
            <a:endParaRPr lang="en-GB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15" name="Picture 14" descr="read 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5517232"/>
            <a:ext cx="3062061" cy="1340768"/>
          </a:xfrm>
          <a:prstGeom prst="rect">
            <a:avLst/>
          </a:prstGeom>
        </p:spPr>
      </p:pic>
      <p:pic>
        <p:nvPicPr>
          <p:cNvPr id="6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59832" y="5517232"/>
            <a:ext cx="3062061" cy="1340768"/>
          </a:xfrm>
          <a:prstGeom prst="rect">
            <a:avLst/>
          </a:prstGeom>
        </p:spPr>
      </p:pic>
      <p:pic>
        <p:nvPicPr>
          <p:cNvPr id="7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8451" y="5517232"/>
            <a:ext cx="3025549" cy="1340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54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Designing the cover of </a:t>
            </a:r>
            <a:r>
              <a:rPr lang="en-US" sz="4800" i="1" dirty="0" smtClean="0">
                <a:solidFill>
                  <a:srgbClr val="C00000"/>
                </a:solidFill>
                <a:latin typeface="Franklin Gothic Medium Cond" pitchFamily="34" charset="0"/>
              </a:rPr>
              <a:t>Lone Wolf</a:t>
            </a:r>
            <a:endParaRPr lang="en-GB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46224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Gill Sans MT" pitchFamily="34" charset="0"/>
                <a:cs typeface="Tahoma" pitchFamily="34" charset="0"/>
              </a:rPr>
              <a:t>Choosing which font to use is often the hardest part of designing a cover. If you get the font wrong, everything else looks wrong too. For Lone Wolf, I used a font with jagged edges and pointy corners that reminded me of old films about vampires and werewolves.</a:t>
            </a:r>
            <a:endParaRPr lang="en-GB" sz="2200" dirty="0">
              <a:latin typeface="Gill Sans MT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0032" y="1196752"/>
            <a:ext cx="3168352" cy="42484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60032" y="1156677"/>
            <a:ext cx="3096344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>
                <a:solidFill>
                  <a:srgbClr val="C00000"/>
                </a:solidFill>
                <a:latin typeface="Bodoni MT Black" pitchFamily="18" charset="0"/>
              </a:rPr>
              <a:t>Lone Wolf</a:t>
            </a:r>
          </a:p>
          <a:p>
            <a:pPr algn="r"/>
            <a:r>
              <a:rPr lang="en-GB" sz="3600" dirty="0" smtClean="0">
                <a:solidFill>
                  <a:srgbClr val="C00000"/>
                </a:solidFill>
                <a:latin typeface="Baskerville Old Face" pitchFamily="18" charset="0"/>
              </a:rPr>
              <a:t>Lone Wolf</a:t>
            </a:r>
          </a:p>
          <a:p>
            <a:pPr algn="r"/>
            <a:r>
              <a:rPr lang="en-GB" sz="3600" dirty="0" smtClean="0">
                <a:solidFill>
                  <a:srgbClr val="C00000"/>
                </a:solidFill>
                <a:latin typeface="Copperplate Gothic Bold" pitchFamily="34" charset="0"/>
              </a:rPr>
              <a:t>Lone Wolf</a:t>
            </a:r>
          </a:p>
          <a:p>
            <a:pPr algn="r"/>
            <a:r>
              <a:rPr lang="en-GB" sz="5400" dirty="0" smtClean="0">
                <a:solidFill>
                  <a:srgbClr val="C00000"/>
                </a:solidFill>
                <a:latin typeface="Mistral" pitchFamily="66" charset="0"/>
              </a:rPr>
              <a:t>Lone Wolf</a:t>
            </a:r>
          </a:p>
          <a:p>
            <a:pPr algn="r"/>
            <a:r>
              <a:rPr lang="en-GB" sz="3600" dirty="0" smtClean="0">
                <a:solidFill>
                  <a:srgbClr val="C00000"/>
                </a:solidFill>
                <a:latin typeface="Rockwell" pitchFamily="18" charset="0"/>
              </a:rPr>
              <a:t>Lone Wolf</a:t>
            </a:r>
          </a:p>
          <a:p>
            <a:pPr algn="r"/>
            <a:endParaRPr lang="en-GB" sz="1000" dirty="0" smtClean="0">
              <a:solidFill>
                <a:srgbClr val="C00000"/>
              </a:solidFill>
              <a:latin typeface="Felix Titling" pitchFamily="82" charset="0"/>
            </a:endParaRPr>
          </a:p>
          <a:p>
            <a:pPr algn="r"/>
            <a:endParaRPr lang="en-GB" sz="1200" dirty="0" smtClean="0">
              <a:solidFill>
                <a:srgbClr val="C00000"/>
              </a:solidFill>
              <a:latin typeface="Goudy Stout" pitchFamily="18" charset="0"/>
            </a:endParaRPr>
          </a:p>
          <a:p>
            <a:pPr algn="r"/>
            <a:endParaRPr lang="en-GB" sz="2400" dirty="0" smtClean="0">
              <a:solidFill>
                <a:srgbClr val="C00000"/>
              </a:solidFill>
              <a:latin typeface="Goudy Stout" pitchFamily="18" charset="0"/>
            </a:endParaRPr>
          </a:p>
          <a:p>
            <a:pPr algn="r"/>
            <a:endParaRPr lang="en-GB" sz="2400" dirty="0" smtClean="0">
              <a:solidFill>
                <a:srgbClr val="C00000"/>
              </a:solidFill>
              <a:latin typeface="Goudy Stout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72200" y="4293096"/>
            <a:ext cx="1500167" cy="1080120"/>
            <a:chOff x="2987824" y="1700808"/>
            <a:chExt cx="1872208" cy="1512168"/>
          </a:xfrm>
        </p:grpSpPr>
        <p:pic>
          <p:nvPicPr>
            <p:cNvPr id="13" name="Content Placeholder 8" descr="Lone Wolf.TI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2987824" y="1700808"/>
              <a:ext cx="1872208" cy="151216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2987824" y="1700808"/>
              <a:ext cx="648072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C:\Documents and Settings\fregxg\Local Settings\Temporary Internet Files\Content.IE5\TGT5UK6O\MC90043466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4437112"/>
            <a:ext cx="614271" cy="811088"/>
          </a:xfrm>
          <a:prstGeom prst="rect">
            <a:avLst/>
          </a:prstGeom>
          <a:noFill/>
        </p:spPr>
      </p:pic>
      <p:sp>
        <p:nvSpPr>
          <p:cNvPr id="17" name="Multiply 16"/>
          <p:cNvSpPr/>
          <p:nvPr/>
        </p:nvSpPr>
        <p:spPr>
          <a:xfrm>
            <a:off x="8100392" y="1124744"/>
            <a:ext cx="864096" cy="720080"/>
          </a:xfrm>
          <a:prstGeom prst="mathMultiply">
            <a:avLst>
              <a:gd name="adj1" fmla="val 129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y 17"/>
          <p:cNvSpPr/>
          <p:nvPr/>
        </p:nvSpPr>
        <p:spPr>
          <a:xfrm>
            <a:off x="8100392" y="1736812"/>
            <a:ext cx="864096" cy="720080"/>
          </a:xfrm>
          <a:prstGeom prst="mathMultiply">
            <a:avLst>
              <a:gd name="adj1" fmla="val 129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ultiply 18"/>
          <p:cNvSpPr/>
          <p:nvPr/>
        </p:nvSpPr>
        <p:spPr>
          <a:xfrm>
            <a:off x="8100392" y="2348880"/>
            <a:ext cx="864096" cy="720080"/>
          </a:xfrm>
          <a:prstGeom prst="mathMultiply">
            <a:avLst>
              <a:gd name="adj1" fmla="val 129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y 19"/>
          <p:cNvSpPr/>
          <p:nvPr/>
        </p:nvSpPr>
        <p:spPr>
          <a:xfrm>
            <a:off x="8100392" y="2960948"/>
            <a:ext cx="864096" cy="720080"/>
          </a:xfrm>
          <a:prstGeom prst="mathMultiply">
            <a:avLst>
              <a:gd name="adj1" fmla="val 129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Multiply 20"/>
          <p:cNvSpPr/>
          <p:nvPr/>
        </p:nvSpPr>
        <p:spPr>
          <a:xfrm>
            <a:off x="8100392" y="3573016"/>
            <a:ext cx="864096" cy="720080"/>
          </a:xfrm>
          <a:prstGeom prst="mathMultiply">
            <a:avLst>
              <a:gd name="adj1" fmla="val 1293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read 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5517232"/>
            <a:ext cx="3062061" cy="1340768"/>
          </a:xfrm>
          <a:prstGeom prst="rect">
            <a:avLst/>
          </a:prstGeom>
        </p:spPr>
      </p:pic>
      <p:pic>
        <p:nvPicPr>
          <p:cNvPr id="6" name="Content Placeholder 9" descr="shutterstock_956970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59832" y="5517232"/>
            <a:ext cx="3062061" cy="1340768"/>
          </a:xfrm>
          <a:prstGeom prst="rect">
            <a:avLst/>
          </a:prstGeom>
        </p:spPr>
      </p:pic>
      <p:pic>
        <p:nvPicPr>
          <p:cNvPr id="7" name="Content Placeholder 9" descr="shutterstock_956970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8451" y="5517232"/>
            <a:ext cx="3025549" cy="1340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124744"/>
            <a:ext cx="2448272" cy="388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Gill Sans MT" pitchFamily="34" charset="0"/>
                <a:cs typeface="Tahoma" pitchFamily="34" charset="0"/>
              </a:rPr>
              <a:t>I like the way the pictures and the type work together; in fact, it’s one of my </a:t>
            </a:r>
            <a:r>
              <a:rPr lang="en-US" sz="2000" dirty="0" err="1" smtClean="0">
                <a:latin typeface="Gill Sans MT" pitchFamily="34" charset="0"/>
                <a:cs typeface="Tahoma" pitchFamily="34" charset="0"/>
              </a:rPr>
              <a:t>favourites</a:t>
            </a:r>
            <a:r>
              <a:rPr lang="en-US" sz="2000" dirty="0" smtClean="0">
                <a:latin typeface="Gill Sans MT" pitchFamily="34" charset="0"/>
                <a:cs typeface="Tahoma" pitchFamily="34" charset="0"/>
              </a:rPr>
              <a:t> of all the ‘Read On’ covers. I hope you like it too!</a:t>
            </a:r>
          </a:p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n-US" sz="2000" i="1" dirty="0" smtClean="0">
                <a:latin typeface="Gill Sans MT" pitchFamily="34" charset="0"/>
                <a:cs typeface="Tahoma" pitchFamily="34" charset="0"/>
              </a:rPr>
              <a:t>– Paul Manning</a:t>
            </a:r>
            <a:endParaRPr lang="en-GB" sz="2000" i="1" dirty="0" smtClean="0">
              <a:latin typeface="Gill Sans MT" pitchFamily="34" charset="0"/>
              <a:cs typeface="Tahoma" pitchFamily="34" charset="0"/>
            </a:endParaRPr>
          </a:p>
        </p:txBody>
      </p:sp>
      <p:pic>
        <p:nvPicPr>
          <p:cNvPr id="12" name="Content Placeholder 11" descr="Lone Wolf.TIF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 l="5882" t="7483" r="5939" b="9430"/>
          <a:stretch>
            <a:fillRect/>
          </a:stretch>
        </p:blipFill>
        <p:spPr>
          <a:xfrm>
            <a:off x="3322598" y="1196752"/>
            <a:ext cx="5641890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3548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Designing the cover of </a:t>
            </a:r>
            <a:r>
              <a:rPr lang="en-US" sz="4800" i="1" dirty="0" smtClean="0">
                <a:solidFill>
                  <a:srgbClr val="C00000"/>
                </a:solidFill>
                <a:latin typeface="Franklin Gothic Medium Cond" pitchFamily="34" charset="0"/>
              </a:rPr>
              <a:t>Lone Wolf</a:t>
            </a:r>
            <a:endParaRPr lang="en-GB" sz="4800" dirty="0" smtClean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pic>
        <p:nvPicPr>
          <p:cNvPr id="13" name="Picture 12" descr="read 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877272"/>
            <a:ext cx="1362832" cy="7182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585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Franklin Gothic Heavy</vt:lpstr>
      <vt:lpstr>Cambria Math</vt:lpstr>
      <vt:lpstr>Gill Sans MT</vt:lpstr>
      <vt:lpstr>MS Mincho</vt:lpstr>
      <vt:lpstr>Tahoma</vt:lpstr>
      <vt:lpstr>Franklin Gothic Medium Cond</vt:lpstr>
      <vt:lpstr>Bodoni MT Black</vt:lpstr>
      <vt:lpstr>Baskerville Old Face</vt:lpstr>
      <vt:lpstr>Copperplate Gothic Bold</vt:lpstr>
      <vt:lpstr>Mistral</vt:lpstr>
      <vt:lpstr>Rockwell</vt:lpstr>
      <vt:lpstr>Felix Titling</vt:lpstr>
      <vt:lpstr>Goudy Stout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HarperCollins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Glendinning</dc:creator>
  <cp:lastModifiedBy>Grace Glendinning</cp:lastModifiedBy>
  <cp:revision>29</cp:revision>
  <dcterms:created xsi:type="dcterms:W3CDTF">2013-04-18T13:51:36Z</dcterms:created>
  <dcterms:modified xsi:type="dcterms:W3CDTF">2013-04-29T17:16:05Z</dcterms:modified>
</cp:coreProperties>
</file>