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Boopee" pitchFamily="2" charset="0"/>
      <p:regular r:id="rId9"/>
      <p:bold r:id="rId10"/>
    </p:embeddedFont>
    <p:embeddedFont>
      <p:font typeface="Ligurino" pitchFamily="2" charset="0"/>
      <p:regular r:id="rId11"/>
      <p:bold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DBD1-7576-4AAD-B00C-7FB475717C39}" type="datetimeFigureOut">
              <a:rPr lang="en-GB" smtClean="0"/>
              <a:pPr/>
              <a:t>08/03/2013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F8913-1998-4C9B-A902-75A6CEAEB8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llinsreading.com/search?keywords=keith+west" TargetMode="External"/><Relationship Id="rId2" Type="http://schemas.openxmlformats.org/officeDocument/2006/relationships/hyperlink" Target="http://collinsreading.com/reado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hutterstock_764531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504" y="130324"/>
            <a:ext cx="5497793" cy="6597352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24128" y="1166843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Boopee" pitchFamily="2" charset="0"/>
              </a:rPr>
              <a:t>Who was Gollum?</a:t>
            </a:r>
            <a:endParaRPr lang="en-GB" sz="9600" dirty="0">
              <a:latin typeface="Boopee" pitchFamily="2" charset="0"/>
            </a:endParaRPr>
          </a:p>
        </p:txBody>
      </p:sp>
      <p:pic>
        <p:nvPicPr>
          <p:cNvPr id="7" name="Content Placeholder 7" descr="Collins Readers logo.eps"/>
          <p:cNvPicPr>
            <a:picLocks noChangeAspect="1"/>
          </p:cNvPicPr>
          <p:nvPr/>
        </p:nvPicPr>
        <p:blipFill>
          <a:blip r:embed="rId3" cstate="screen"/>
          <a:srcRect t="75063" r="14416" b="-1871"/>
          <a:stretch>
            <a:fillRect/>
          </a:stretch>
        </p:blipFill>
        <p:spPr>
          <a:xfrm>
            <a:off x="6876256" y="6381328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1166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oopee" pitchFamily="2" charset="0"/>
              </a:rPr>
              <a:t>Gollum came from somewhere, but what led to his fall?</a:t>
            </a:r>
            <a:endParaRPr lang="en-GB" sz="3600" dirty="0">
              <a:latin typeface="Boopee" pitchFamily="2" charset="0"/>
            </a:endParaRPr>
          </a:p>
        </p:txBody>
      </p:sp>
      <p:pic>
        <p:nvPicPr>
          <p:cNvPr id="6" name="Picture 5" descr="shutterstock_936462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61392"/>
            <a:ext cx="9144000" cy="609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2952328" cy="56323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Ligurino" pitchFamily="2" charset="0"/>
              </a:rPr>
              <a:t>YOUR TASK:</a:t>
            </a:r>
          </a:p>
          <a:p>
            <a:endParaRPr lang="en-GB" sz="2000" dirty="0">
              <a:latin typeface="Ligurino" pitchFamily="2" charset="0"/>
            </a:endParaRPr>
          </a:p>
          <a:p>
            <a:r>
              <a:rPr lang="en-GB" sz="2000" dirty="0" smtClean="0">
                <a:latin typeface="Ligurino" pitchFamily="2" charset="0"/>
              </a:rPr>
              <a:t>Write </a:t>
            </a:r>
            <a:r>
              <a:rPr lang="en-GB" sz="2000" dirty="0">
                <a:latin typeface="Ligurino" pitchFamily="2" charset="0"/>
              </a:rPr>
              <a:t>a prequel about Gollum as a young </a:t>
            </a:r>
            <a:r>
              <a:rPr lang="en-GB" sz="2000" dirty="0" smtClean="0">
                <a:latin typeface="Ligurino" pitchFamily="2" charset="0"/>
              </a:rPr>
              <a:t>hobbit named </a:t>
            </a:r>
            <a:r>
              <a:rPr lang="en-GB" sz="2000" dirty="0" err="1" smtClean="0">
                <a:latin typeface="Ligurino" pitchFamily="2" charset="0"/>
              </a:rPr>
              <a:t>Smeagol</a:t>
            </a:r>
            <a:r>
              <a:rPr lang="en-GB" sz="2000" dirty="0" smtClean="0">
                <a:latin typeface="Ligurino" pitchFamily="2" charset="0"/>
              </a:rPr>
              <a:t>, </a:t>
            </a:r>
            <a:r>
              <a:rPr lang="en-GB" sz="2000" dirty="0">
                <a:latin typeface="Ligurino" pitchFamily="2" charset="0"/>
              </a:rPr>
              <a:t>living </a:t>
            </a:r>
            <a:r>
              <a:rPr lang="en-GB" sz="2000" dirty="0" smtClean="0">
                <a:latin typeface="Ligurino" pitchFamily="2" charset="0"/>
              </a:rPr>
              <a:t>in a place very similar to Bilbo himself. </a:t>
            </a:r>
            <a:r>
              <a:rPr lang="en-GB" sz="2000" dirty="0">
                <a:latin typeface="Ligurino" pitchFamily="2" charset="0"/>
              </a:rPr>
              <a:t>What was </a:t>
            </a:r>
            <a:r>
              <a:rPr lang="en-GB" sz="2000" dirty="0" err="1" smtClean="0">
                <a:latin typeface="Ligurino" pitchFamily="2" charset="0"/>
              </a:rPr>
              <a:t>Smeagol’s</a:t>
            </a:r>
            <a:r>
              <a:rPr lang="en-GB" sz="2000" dirty="0" smtClean="0">
                <a:latin typeface="Ligurino" pitchFamily="2" charset="0"/>
              </a:rPr>
              <a:t> life </a:t>
            </a:r>
            <a:r>
              <a:rPr lang="en-GB" sz="2000" dirty="0">
                <a:latin typeface="Ligurino" pitchFamily="2" charset="0"/>
              </a:rPr>
              <a:t>like before the ring 'possessed' </a:t>
            </a:r>
            <a:r>
              <a:rPr lang="en-GB" sz="2000" dirty="0" smtClean="0">
                <a:latin typeface="Ligurino" pitchFamily="2" charset="0"/>
              </a:rPr>
              <a:t>him and what steps led to his demise?</a:t>
            </a:r>
          </a:p>
          <a:p>
            <a:endParaRPr lang="en-GB" sz="2000" dirty="0">
              <a:latin typeface="Ligurino" pitchFamily="2" charset="0"/>
            </a:endParaRPr>
          </a:p>
          <a:p>
            <a:r>
              <a:rPr lang="en-GB" sz="2000" dirty="0" smtClean="0">
                <a:latin typeface="Ligurino" pitchFamily="2" charset="0"/>
              </a:rPr>
              <a:t>You may know some of the details Tolkien provided about </a:t>
            </a:r>
            <a:r>
              <a:rPr lang="en-GB" sz="2000" dirty="0" err="1" smtClean="0">
                <a:latin typeface="Ligurino" pitchFamily="2" charset="0"/>
              </a:rPr>
              <a:t>Smeagol</a:t>
            </a:r>
            <a:r>
              <a:rPr lang="en-GB" sz="2000" dirty="0" smtClean="0">
                <a:latin typeface="Ligurino" pitchFamily="2" charset="0"/>
              </a:rPr>
              <a:t> in his other books, so feel free to incorporate those – or just rewrite his history as you see it</a:t>
            </a:r>
            <a:r>
              <a:rPr lang="en-GB" sz="2000" dirty="0" smtClean="0">
                <a:latin typeface="Ligurino" pitchFamily="2" charset="0"/>
              </a:rPr>
              <a:t>.</a:t>
            </a:r>
          </a:p>
          <a:p>
            <a:endParaRPr lang="en-GB" sz="2000" dirty="0" smtClean="0">
              <a:latin typeface="Ligurino" pitchFamily="2" charset="0"/>
            </a:endParaRPr>
          </a:p>
          <a:p>
            <a:endParaRPr lang="en-GB" sz="2000" dirty="0">
              <a:latin typeface="Ligurino" pitchFamily="2" charset="0"/>
            </a:endParaRPr>
          </a:p>
        </p:txBody>
      </p:sp>
      <p:pic>
        <p:nvPicPr>
          <p:cNvPr id="7" name="Content Placeholder 7" descr="Collins Readers logo.eps"/>
          <p:cNvPicPr>
            <a:picLocks noChangeAspect="1"/>
          </p:cNvPicPr>
          <p:nvPr/>
        </p:nvPicPr>
        <p:blipFill>
          <a:blip r:embed="rId3" cstate="screen"/>
          <a:srcRect t="75063" r="14416" b="-1871"/>
          <a:stretch>
            <a:fillRect/>
          </a:stretch>
        </p:blipFill>
        <p:spPr>
          <a:xfrm>
            <a:off x="971600" y="6309320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35873"/>
            <a:ext cx="828092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Boopee" pitchFamily="2" charset="0"/>
              </a:rPr>
              <a:t>SOME THINGS TO THINK ABOUT AS YOU PLAN AND WRITE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latin typeface="Ligurino" pitchFamily="2" charset="0"/>
              </a:rPr>
              <a:t>The early days: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Did </a:t>
            </a:r>
            <a:r>
              <a:rPr lang="en-GB" sz="2000" dirty="0" err="1" smtClean="0">
                <a:latin typeface="Ligurino" pitchFamily="2" charset="0"/>
              </a:rPr>
              <a:t>Smeagol</a:t>
            </a:r>
            <a:r>
              <a:rPr lang="en-GB" sz="2000" dirty="0" smtClean="0">
                <a:latin typeface="Ligurino" pitchFamily="2" charset="0"/>
              </a:rPr>
              <a:t> ever come across Bilbo's relations, the </a:t>
            </a:r>
            <a:r>
              <a:rPr lang="en-GB" sz="2000" dirty="0" err="1" smtClean="0">
                <a:latin typeface="Ligurino" pitchFamily="2" charset="0"/>
              </a:rPr>
              <a:t>Tooks</a:t>
            </a:r>
            <a:r>
              <a:rPr lang="en-GB" sz="2000" dirty="0" smtClean="0">
                <a:latin typeface="Ligurino" pitchFamily="2" charset="0"/>
              </a:rPr>
              <a:t>, in his life as a hobbit?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Did he have any brothers and sisters and what were they like? What about his parents?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Did he have a job? What might he have done?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Was he a happy-go-lucky character or did he always show hints of a Gollum-like personality? What made him particularly vulnerable to the draw of the ring?</a:t>
            </a:r>
            <a:br>
              <a:rPr lang="en-GB" sz="2000" dirty="0" smtClean="0">
                <a:latin typeface="Ligurino" pitchFamily="2" charset="0"/>
              </a:rPr>
            </a:br>
            <a:r>
              <a:rPr lang="en-GB" sz="2000" dirty="0" smtClean="0">
                <a:latin typeface="Ligurino" pitchFamily="2" charset="0"/>
              </a:rPr>
              <a:t/>
            </a:r>
            <a:br>
              <a:rPr lang="en-GB" sz="2000" dirty="0" smtClean="0">
                <a:latin typeface="Ligurino" pitchFamily="2" charset="0"/>
              </a:rPr>
            </a:br>
            <a:r>
              <a:rPr lang="en-GB" sz="2000" b="1" dirty="0" smtClean="0">
                <a:latin typeface="Ligurino" pitchFamily="2" charset="0"/>
              </a:rPr>
              <a:t>He finds the ring: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How? This makes him moody ... a personality change. He becomes possessive. He falls out with other Hobbits. What other consequences can you imagine? For example:</a:t>
            </a:r>
            <a:endParaRPr lang="en-GB" sz="2000" dirty="0">
              <a:latin typeface="Ligurino" pitchFamily="2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Argues with his boss – gets the sack.</a:t>
            </a:r>
            <a:endParaRPr lang="en-GB" sz="2000" dirty="0">
              <a:latin typeface="Ligurino" pitchFamily="2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Big argument with his brother – goes to live on his own, preferring the dark.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>
                <a:latin typeface="Ligurino" pitchFamily="2" charset="0"/>
              </a:rPr>
              <a:t> </a:t>
            </a:r>
            <a:r>
              <a:rPr lang="en-GB" sz="2000" dirty="0" smtClean="0">
                <a:latin typeface="Ligurino" pitchFamily="2" charset="0"/>
              </a:rPr>
              <a:t>His features change; he becomes uglier as his nature turns ugly.</a:t>
            </a:r>
            <a:endParaRPr lang="en-GB" sz="2000" dirty="0">
              <a:latin typeface="Ligurino" pitchFamily="2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Ligurino" pitchFamily="2" charset="0"/>
              </a:rPr>
              <a:t> When invisible, he sneaks back to the shire to have revenge on his boss and his brother.  How? What does he do?</a:t>
            </a:r>
            <a:endParaRPr lang="en-GB" sz="2000" dirty="0">
              <a:latin typeface="Ligurin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505599"/>
            <a:ext cx="421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Activity concept by Collins </a:t>
            </a:r>
            <a:r>
              <a:rPr lang="en-GB" sz="1400" dirty="0" smtClean="0">
                <a:hlinkClick r:id="rId2"/>
              </a:rPr>
              <a:t>Read On</a:t>
            </a:r>
            <a:r>
              <a:rPr lang="en-GB" sz="1400" dirty="0" smtClean="0"/>
              <a:t> author, </a:t>
            </a:r>
            <a:r>
              <a:rPr lang="en-GB" sz="1400" dirty="0" smtClean="0">
                <a:hlinkClick r:id="rId3"/>
              </a:rPr>
              <a:t>Keith West</a:t>
            </a:r>
            <a:endParaRPr lang="en-GB" sz="1400" dirty="0"/>
          </a:p>
        </p:txBody>
      </p:sp>
      <p:pic>
        <p:nvPicPr>
          <p:cNvPr id="6" name="Content Placeholder 7" descr="Collins Readers logo.eps"/>
          <p:cNvPicPr>
            <a:picLocks noChangeAspect="1"/>
          </p:cNvPicPr>
          <p:nvPr/>
        </p:nvPicPr>
        <p:blipFill>
          <a:blip r:embed="rId4" cstate="screen"/>
          <a:srcRect t="75063" r="14416" b="-1871"/>
          <a:stretch>
            <a:fillRect/>
          </a:stretch>
        </p:blipFill>
        <p:spPr>
          <a:xfrm>
            <a:off x="6876256" y="6381328"/>
            <a:ext cx="21602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197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Boopee</vt:lpstr>
      <vt:lpstr>Ligurino</vt:lpstr>
      <vt:lpstr>Office Theme</vt:lpstr>
      <vt:lpstr>Slide 1</vt:lpstr>
      <vt:lpstr>Slide 2</vt:lpstr>
      <vt:lpstr>Slide 3</vt:lpstr>
    </vt:vector>
  </TitlesOfParts>
  <Company>HarperCollins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Glendinning</dc:creator>
  <cp:lastModifiedBy>Grace Glendinning</cp:lastModifiedBy>
  <cp:revision>11</cp:revision>
  <dcterms:created xsi:type="dcterms:W3CDTF">2013-03-08T11:23:50Z</dcterms:created>
  <dcterms:modified xsi:type="dcterms:W3CDTF">2013-03-08T12:13:11Z</dcterms:modified>
</cp:coreProperties>
</file>