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09C-6676-5245-9CEB-7C005BD62805}" type="datetimeFigureOut">
              <a:rPr lang="en-US" smtClean="0"/>
              <a:t>03/02/15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396D-438F-9644-8B91-2427496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0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09C-6676-5245-9CEB-7C005BD62805}" type="datetimeFigureOut">
              <a:rPr lang="en-US" smtClean="0"/>
              <a:t>03/02/15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396D-438F-9644-8B91-2427496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1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09C-6676-5245-9CEB-7C005BD62805}" type="datetimeFigureOut">
              <a:rPr lang="en-US" smtClean="0"/>
              <a:t>03/02/15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396D-438F-9644-8B91-2427496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7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09C-6676-5245-9CEB-7C005BD62805}" type="datetimeFigureOut">
              <a:rPr lang="en-US" smtClean="0"/>
              <a:t>03/02/15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396D-438F-9644-8B91-2427496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09C-6676-5245-9CEB-7C005BD62805}" type="datetimeFigureOut">
              <a:rPr lang="en-US" smtClean="0"/>
              <a:t>03/02/15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396D-438F-9644-8B91-2427496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7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09C-6676-5245-9CEB-7C005BD62805}" type="datetimeFigureOut">
              <a:rPr lang="en-US" smtClean="0"/>
              <a:t>03/02/15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396D-438F-9644-8B91-2427496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2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09C-6676-5245-9CEB-7C005BD62805}" type="datetimeFigureOut">
              <a:rPr lang="en-US" smtClean="0"/>
              <a:t>03/02/15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396D-438F-9644-8B91-2427496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5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09C-6676-5245-9CEB-7C005BD62805}" type="datetimeFigureOut">
              <a:rPr lang="en-US" smtClean="0"/>
              <a:t>03/02/15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396D-438F-9644-8B91-2427496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7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09C-6676-5245-9CEB-7C005BD62805}" type="datetimeFigureOut">
              <a:rPr lang="en-US" smtClean="0"/>
              <a:t>03/02/15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396D-438F-9644-8B91-2427496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5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09C-6676-5245-9CEB-7C005BD62805}" type="datetimeFigureOut">
              <a:rPr lang="en-US" smtClean="0"/>
              <a:t>03/02/15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396D-438F-9644-8B91-2427496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6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09C-6676-5245-9CEB-7C005BD62805}" type="datetimeFigureOut">
              <a:rPr lang="en-US" smtClean="0"/>
              <a:t>03/02/15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396D-438F-9644-8B91-2427496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8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9D09C-6676-5245-9CEB-7C005BD62805}" type="datetimeFigureOut">
              <a:rPr lang="en-US" smtClean="0"/>
              <a:t>03/02/15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F396D-438F-9644-8B91-2427496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8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9786" y="428387"/>
            <a:ext cx="3378413" cy="5951504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Haettenschweiler"/>
                <a:cs typeface="Haettenschweiler"/>
              </a:rPr>
              <a:t>Classroom activity ideas from author Tommy </a:t>
            </a:r>
            <a:r>
              <a:rPr lang="en-US" sz="6000" dirty="0" err="1" smtClean="0">
                <a:solidFill>
                  <a:schemeClr val="bg1"/>
                </a:solidFill>
                <a:latin typeface="Haettenschweiler"/>
                <a:cs typeface="Haettenschweiler"/>
              </a:rPr>
              <a:t>Donbavand</a:t>
            </a:r>
            <a:endParaRPr lang="en-US" sz="6000" dirty="0">
              <a:solidFill>
                <a:schemeClr val="bg1"/>
              </a:solidFill>
              <a:latin typeface="Haettenschweiler"/>
              <a:cs typeface="Haettenschweiler"/>
            </a:endParaRPr>
          </a:p>
        </p:txBody>
      </p:sp>
      <p:pic>
        <p:nvPicPr>
          <p:cNvPr id="4" name="Picture 3" descr="cybershockcover-480x73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40" y="63500"/>
            <a:ext cx="4389120" cy="6720840"/>
          </a:xfrm>
          <a:prstGeom prst="rect">
            <a:avLst/>
          </a:prstGeom>
        </p:spPr>
      </p:pic>
      <p:pic>
        <p:nvPicPr>
          <p:cNvPr id="3" name="Picture 2" descr="Read On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98" y="6042607"/>
            <a:ext cx="920960" cy="69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01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8000"/>
                </a:solidFill>
                <a:latin typeface="Haettenschweiler"/>
                <a:cs typeface="Haettenschweiler"/>
              </a:rPr>
              <a:t>Activity 1</a:t>
            </a:r>
            <a:endParaRPr lang="en-US" sz="6000" dirty="0">
              <a:solidFill>
                <a:srgbClr val="008000"/>
              </a:solidFill>
              <a:latin typeface="Haettenschweiler"/>
              <a:cs typeface="Haettenschweil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Part </a:t>
            </a:r>
            <a:r>
              <a:rPr lang="en-US" dirty="0">
                <a:solidFill>
                  <a:srgbClr val="FFFFFF"/>
                </a:solidFill>
              </a:rPr>
              <a:t>of the power of </a:t>
            </a:r>
            <a:r>
              <a:rPr lang="en-US" i="1" dirty="0">
                <a:solidFill>
                  <a:srgbClr val="FFFFFF"/>
                </a:solidFill>
              </a:rPr>
              <a:t>Cyber Shock</a:t>
            </a:r>
            <a:r>
              <a:rPr lang="en-US" dirty="0">
                <a:solidFill>
                  <a:srgbClr val="FFFFFF"/>
                </a:solidFill>
              </a:rPr>
              <a:t> is that it is set in an ordinary school just like yours.</a:t>
            </a:r>
            <a:endParaRPr lang="en-GB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Can </a:t>
            </a:r>
            <a:r>
              <a:rPr lang="en-US" dirty="0">
                <a:solidFill>
                  <a:srgbClr val="FFFFFF"/>
                </a:solidFill>
              </a:rPr>
              <a:t>you…</a:t>
            </a:r>
            <a:endParaRPr lang="en-GB" dirty="0">
              <a:solidFill>
                <a:srgbClr val="FFFFFF"/>
              </a:solidFill>
            </a:endParaRPr>
          </a:p>
          <a:p>
            <a:pPr lvl="0"/>
            <a:r>
              <a:rPr lang="en-US" dirty="0" smtClean="0">
                <a:solidFill>
                  <a:srgbClr val="FFFFFF"/>
                </a:solidFill>
              </a:rPr>
              <a:t>think </a:t>
            </a:r>
            <a:r>
              <a:rPr lang="en-US" dirty="0">
                <a:solidFill>
                  <a:srgbClr val="FFFFFF"/>
                </a:solidFill>
              </a:rPr>
              <a:t>of 10 words you could use to describe everyday life in your school?</a:t>
            </a:r>
            <a:endParaRPr lang="en-GB" dirty="0">
              <a:solidFill>
                <a:srgbClr val="FFFFFF"/>
              </a:solidFill>
            </a:endParaRPr>
          </a:p>
          <a:p>
            <a:pPr lvl="0"/>
            <a:r>
              <a:rPr lang="en-US" dirty="0" smtClean="0">
                <a:solidFill>
                  <a:srgbClr val="FFFFFF"/>
                </a:solidFill>
              </a:rPr>
              <a:t>invent </a:t>
            </a:r>
            <a:r>
              <a:rPr lang="en-US" dirty="0">
                <a:solidFill>
                  <a:srgbClr val="FFFFFF"/>
                </a:solidFill>
              </a:rPr>
              <a:t>a new pupil for your school? Who </a:t>
            </a:r>
            <a:r>
              <a:rPr lang="en-US" dirty="0" smtClean="0">
                <a:solidFill>
                  <a:srgbClr val="FFFFFF"/>
                </a:solidFill>
              </a:rPr>
              <a:t>is it? </a:t>
            </a:r>
            <a:r>
              <a:rPr lang="en-US" dirty="0">
                <a:solidFill>
                  <a:srgbClr val="FFFFFF"/>
                </a:solidFill>
              </a:rPr>
              <a:t>Where </a:t>
            </a:r>
            <a:r>
              <a:rPr lang="en-US" dirty="0" smtClean="0">
                <a:solidFill>
                  <a:srgbClr val="FFFFFF"/>
                </a:solidFill>
              </a:rPr>
              <a:t>does he/she come </a:t>
            </a:r>
            <a:r>
              <a:rPr lang="en-US" dirty="0">
                <a:solidFill>
                  <a:srgbClr val="FFFFFF"/>
                </a:solidFill>
              </a:rPr>
              <a:t>from? </a:t>
            </a:r>
            <a:r>
              <a:rPr lang="en-US" dirty="0" smtClean="0">
                <a:solidFill>
                  <a:srgbClr val="FFFFFF"/>
                </a:solidFill>
              </a:rPr>
              <a:t>Does he/she have </a:t>
            </a:r>
            <a:r>
              <a:rPr lang="en-US" dirty="0">
                <a:solidFill>
                  <a:srgbClr val="FFFFFF"/>
                </a:solidFill>
              </a:rPr>
              <a:t>a secret that </a:t>
            </a:r>
            <a:r>
              <a:rPr lang="en-US" dirty="0" smtClean="0">
                <a:solidFill>
                  <a:srgbClr val="FFFFFF"/>
                </a:solidFill>
              </a:rPr>
              <a:t>no one </a:t>
            </a:r>
            <a:r>
              <a:rPr lang="en-US" dirty="0">
                <a:solidFill>
                  <a:srgbClr val="FFFFFF"/>
                </a:solidFill>
              </a:rPr>
              <a:t>else knows about</a:t>
            </a:r>
            <a:r>
              <a:rPr lang="en-US" dirty="0" smtClean="0">
                <a:solidFill>
                  <a:srgbClr val="FFFFFF"/>
                </a:solidFill>
              </a:rPr>
              <a:t>?</a:t>
            </a:r>
            <a:endParaRPr lang="en-GB" dirty="0" smtClean="0">
              <a:solidFill>
                <a:srgbClr val="FFFFFF"/>
              </a:solidFill>
            </a:endParaRPr>
          </a:p>
          <a:p>
            <a:pPr lvl="0"/>
            <a:r>
              <a:rPr lang="en-US" dirty="0">
                <a:solidFill>
                  <a:srgbClr val="FFFFFF"/>
                </a:solidFill>
              </a:rPr>
              <a:t>w</a:t>
            </a:r>
            <a:r>
              <a:rPr lang="en-US" dirty="0" smtClean="0">
                <a:solidFill>
                  <a:srgbClr val="FFFFFF"/>
                </a:solidFill>
              </a:rPr>
              <a:t>rite two paragraphs </a:t>
            </a:r>
            <a:r>
              <a:rPr lang="en-US" dirty="0">
                <a:solidFill>
                  <a:srgbClr val="FFFFFF"/>
                </a:solidFill>
              </a:rPr>
              <a:t>describing how </a:t>
            </a:r>
            <a:r>
              <a:rPr lang="en-US" dirty="0" smtClean="0">
                <a:solidFill>
                  <a:srgbClr val="FFFFFF"/>
                </a:solidFill>
              </a:rPr>
              <a:t>the new pupil felt </a:t>
            </a:r>
            <a:r>
              <a:rPr lang="en-US" dirty="0">
                <a:solidFill>
                  <a:srgbClr val="FFFFFF"/>
                </a:solidFill>
              </a:rPr>
              <a:t>on their first </a:t>
            </a:r>
            <a:r>
              <a:rPr lang="en-US" dirty="0" smtClean="0">
                <a:solidFill>
                  <a:srgbClr val="FFFFFF"/>
                </a:solidFill>
              </a:rPr>
              <a:t>day?</a:t>
            </a: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4" name="Picture 3" descr="Read On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98" y="6042607"/>
            <a:ext cx="920960" cy="69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527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8000"/>
                </a:solidFill>
                <a:latin typeface="Haettenschweiler"/>
                <a:cs typeface="Haettenschweiler"/>
              </a:rPr>
              <a:t>Activity 2</a:t>
            </a:r>
            <a:endParaRPr lang="en-US" sz="6000" dirty="0">
              <a:solidFill>
                <a:srgbClr val="008000"/>
              </a:solidFill>
              <a:latin typeface="Haettenschweiler"/>
              <a:cs typeface="Haettenschweil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In </a:t>
            </a:r>
            <a:r>
              <a:rPr lang="en-US" i="1" dirty="0">
                <a:solidFill>
                  <a:srgbClr val="FFFFFF"/>
                </a:solidFill>
              </a:rPr>
              <a:t>Cyber Shock</a:t>
            </a:r>
            <a:r>
              <a:rPr lang="en-US" dirty="0">
                <a:solidFill>
                  <a:srgbClr val="FFFFFF"/>
                </a:solidFill>
              </a:rPr>
              <a:t>, Mark is tripped during a game of football and cuts his knee open. Inside are wires and computer chips, instead of blood and bone.</a:t>
            </a:r>
            <a:endParaRPr lang="en-GB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Can </a:t>
            </a:r>
            <a:r>
              <a:rPr lang="en-US" dirty="0">
                <a:solidFill>
                  <a:srgbClr val="FFFFFF"/>
                </a:solidFill>
              </a:rPr>
              <a:t>you…</a:t>
            </a:r>
            <a:endParaRPr lang="en-GB" dirty="0">
              <a:solidFill>
                <a:srgbClr val="FFFFFF"/>
              </a:solidFill>
            </a:endParaRPr>
          </a:p>
          <a:p>
            <a:pPr lvl="0"/>
            <a:r>
              <a:rPr lang="en-US" dirty="0" smtClean="0">
                <a:solidFill>
                  <a:srgbClr val="FFFFFF"/>
                </a:solidFill>
              </a:rPr>
              <a:t>describe </a:t>
            </a:r>
            <a:r>
              <a:rPr lang="en-US" dirty="0">
                <a:solidFill>
                  <a:srgbClr val="FFFFFF"/>
                </a:solidFill>
              </a:rPr>
              <a:t>how you would feel if that happened to you?</a:t>
            </a:r>
            <a:endParaRPr lang="en-GB" dirty="0">
              <a:solidFill>
                <a:srgbClr val="FFFFFF"/>
              </a:solidFill>
            </a:endParaRPr>
          </a:p>
          <a:p>
            <a:pPr lvl="0"/>
            <a:r>
              <a:rPr lang="en-GB" dirty="0">
                <a:solidFill>
                  <a:srgbClr val="FFFFFF"/>
                </a:solidFill>
              </a:rPr>
              <a:t>t</a:t>
            </a:r>
            <a:r>
              <a:rPr lang="en-US" dirty="0" err="1" smtClean="0">
                <a:solidFill>
                  <a:srgbClr val="FFFFFF"/>
                </a:solidFill>
              </a:rPr>
              <a:t>hink</a:t>
            </a:r>
            <a:r>
              <a:rPr lang="en-US" dirty="0" smtClean="0">
                <a:solidFill>
                  <a:srgbClr val="FFFFFF"/>
                </a:solidFill>
              </a:rPr>
              <a:t> of who you would go </a:t>
            </a:r>
            <a:r>
              <a:rPr lang="en-US" dirty="0">
                <a:solidFill>
                  <a:srgbClr val="FFFFFF"/>
                </a:solidFill>
              </a:rPr>
              <a:t>to for help? Who could you trust?</a:t>
            </a:r>
            <a:endParaRPr lang="en-GB" dirty="0">
              <a:solidFill>
                <a:srgbClr val="FFFFFF"/>
              </a:solidFill>
            </a:endParaRPr>
          </a:p>
          <a:p>
            <a:pPr lvl="0"/>
            <a:r>
              <a:rPr lang="en-US" dirty="0" smtClean="0">
                <a:solidFill>
                  <a:srgbClr val="FFFFFF"/>
                </a:solidFill>
              </a:rPr>
              <a:t>list </a:t>
            </a:r>
            <a:r>
              <a:rPr lang="en-US" dirty="0">
                <a:solidFill>
                  <a:srgbClr val="FFFFFF"/>
                </a:solidFill>
              </a:rPr>
              <a:t>10 </a:t>
            </a:r>
            <a:r>
              <a:rPr lang="en-US" dirty="0" smtClean="0">
                <a:solidFill>
                  <a:srgbClr val="FFFFFF"/>
                </a:solidFill>
              </a:rPr>
              <a:t>questions you could ask to understand more about your life as </a:t>
            </a:r>
            <a:r>
              <a:rPr lang="en-US" dirty="0">
                <a:solidFill>
                  <a:srgbClr val="FFFFFF"/>
                </a:solidFill>
              </a:rPr>
              <a:t>a </a:t>
            </a:r>
            <a:r>
              <a:rPr lang="en-US" dirty="0" smtClean="0">
                <a:solidFill>
                  <a:srgbClr val="FFFFFF"/>
                </a:solidFill>
              </a:rPr>
              <a:t>robot?</a:t>
            </a: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4" name="Picture 3" descr="Read On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98" y="6042607"/>
            <a:ext cx="920960" cy="69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83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8000"/>
                </a:solidFill>
                <a:latin typeface="Haettenschweiler"/>
                <a:cs typeface="Haettenschweiler"/>
              </a:rPr>
              <a:t>Activity 3</a:t>
            </a:r>
            <a:endParaRPr lang="en-US" sz="6000" dirty="0">
              <a:solidFill>
                <a:srgbClr val="008000"/>
              </a:solidFill>
              <a:latin typeface="Haettenschweiler"/>
              <a:cs typeface="Haettenschweil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At </a:t>
            </a:r>
            <a:r>
              <a:rPr lang="en-US" dirty="0">
                <a:solidFill>
                  <a:srgbClr val="FFFFFF"/>
                </a:solidFill>
              </a:rPr>
              <a:t>the end of the book, Al discovers that everyone else in the school is also a robot – including himself!</a:t>
            </a:r>
            <a:endParaRPr lang="en-GB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Can </a:t>
            </a:r>
            <a:r>
              <a:rPr lang="en-US" dirty="0">
                <a:solidFill>
                  <a:srgbClr val="FFFFFF"/>
                </a:solidFill>
              </a:rPr>
              <a:t>you…</a:t>
            </a:r>
            <a:endParaRPr lang="en-GB" dirty="0">
              <a:solidFill>
                <a:srgbClr val="FFFFFF"/>
              </a:solidFill>
            </a:endParaRPr>
          </a:p>
          <a:p>
            <a:pPr lvl="0"/>
            <a:r>
              <a:rPr lang="en-US" dirty="0" smtClean="0">
                <a:solidFill>
                  <a:srgbClr val="FFFFFF"/>
                </a:solidFill>
              </a:rPr>
              <a:t>discuss </a:t>
            </a:r>
            <a:r>
              <a:rPr lang="en-US" dirty="0">
                <a:solidFill>
                  <a:srgbClr val="FFFFFF"/>
                </a:solidFill>
              </a:rPr>
              <a:t>what is happening here? Is it an alien invasion, or the result of an experiment on </a:t>
            </a:r>
            <a:r>
              <a:rPr lang="en-US" dirty="0" smtClean="0">
                <a:solidFill>
                  <a:srgbClr val="FFFFFF"/>
                </a:solidFill>
              </a:rPr>
              <a:t>Earth, for example? Write a short back-story of 3–5 paragraphs.</a:t>
            </a:r>
            <a:endParaRPr lang="en-GB" dirty="0">
              <a:solidFill>
                <a:srgbClr val="FFFFFF"/>
              </a:solidFill>
            </a:endParaRPr>
          </a:p>
          <a:p>
            <a:pPr lvl="0"/>
            <a:r>
              <a:rPr lang="en-US" dirty="0" smtClean="0">
                <a:solidFill>
                  <a:srgbClr val="FFFFFF"/>
                </a:solidFill>
              </a:rPr>
              <a:t>imagine </a:t>
            </a:r>
            <a:r>
              <a:rPr lang="en-US" dirty="0">
                <a:solidFill>
                  <a:srgbClr val="FFFFFF"/>
                </a:solidFill>
              </a:rPr>
              <a:t>you are in charge of </a:t>
            </a:r>
            <a:r>
              <a:rPr lang="en-US" dirty="0" smtClean="0">
                <a:solidFill>
                  <a:srgbClr val="FFFFFF"/>
                </a:solidFill>
              </a:rPr>
              <a:t>this robot </a:t>
            </a:r>
            <a:r>
              <a:rPr lang="en-US" dirty="0">
                <a:solidFill>
                  <a:srgbClr val="FFFFFF"/>
                </a:solidFill>
              </a:rPr>
              <a:t>world. Write a list of </a:t>
            </a:r>
            <a:r>
              <a:rPr lang="en-US" dirty="0" smtClean="0">
                <a:solidFill>
                  <a:srgbClr val="FFFFFF"/>
                </a:solidFill>
              </a:rPr>
              <a:t>3 new </a:t>
            </a:r>
            <a:r>
              <a:rPr lang="en-US" dirty="0">
                <a:solidFill>
                  <a:srgbClr val="FFFFFF"/>
                </a:solidFill>
              </a:rPr>
              <a:t>laws that must be obeyed at all </a:t>
            </a:r>
            <a:r>
              <a:rPr lang="en-US" dirty="0" smtClean="0">
                <a:solidFill>
                  <a:srgbClr val="FFFFFF"/>
                </a:solidFill>
              </a:rPr>
              <a:t>times to keep everyone safe.</a:t>
            </a: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4" name="Picture 3" descr="Read On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98" y="6042607"/>
            <a:ext cx="920960" cy="69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83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266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Classroom activity ideas from author Tommy Donbavand</vt:lpstr>
      <vt:lpstr>Activity 1</vt:lpstr>
      <vt:lpstr>Activity 2</vt:lpstr>
      <vt:lpstr>Activity 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activity ideas from author Tommy Donbavand</dc:title>
  <dc:creator>Grace</dc:creator>
  <cp:lastModifiedBy>Grace</cp:lastModifiedBy>
  <cp:revision>3</cp:revision>
  <dcterms:created xsi:type="dcterms:W3CDTF">2015-02-03T21:46:22Z</dcterms:created>
  <dcterms:modified xsi:type="dcterms:W3CDTF">2015-02-03T22:22:56Z</dcterms:modified>
</cp:coreProperties>
</file>