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9" r:id="rId3"/>
    <p:sldId id="261" r:id="rId4"/>
    <p:sldId id="262" r:id="rId5"/>
    <p:sldId id="263" r:id="rId6"/>
    <p:sldId id="264" r:id="rId7"/>
    <p:sldId id="265" r:id="rId8"/>
    <p:sldId id="266" r:id="rId9"/>
    <p:sldId id="275" r:id="rId10"/>
    <p:sldId id="288" r:id="rId11"/>
    <p:sldId id="278" r:id="rId12"/>
    <p:sldId id="279" r:id="rId13"/>
    <p:sldId id="280" r:id="rId14"/>
    <p:sldId id="297" r:id="rId15"/>
    <p:sldId id="298" r:id="rId16"/>
    <p:sldId id="299" r:id="rId17"/>
    <p:sldId id="300" r:id="rId18"/>
    <p:sldId id="281" r:id="rId19"/>
    <p:sldId id="282" r:id="rId20"/>
    <p:sldId id="283" r:id="rId21"/>
    <p:sldId id="284" r:id="rId22"/>
    <p:sldId id="289" r:id="rId23"/>
    <p:sldId id="276" r:id="rId24"/>
    <p:sldId id="277" r:id="rId25"/>
    <p:sldId id="293" r:id="rId26"/>
    <p:sldId id="294" r:id="rId27"/>
    <p:sldId id="295" r:id="rId28"/>
    <p:sldId id="296" r:id="rId29"/>
    <p:sldId id="292" r:id="rId30"/>
    <p:sldId id="285" r:id="rId31"/>
    <p:sldId id="286" r:id="rId32"/>
    <p:sldId id="287" r:id="rId33"/>
    <p:sldId id="290" r:id="rId34"/>
    <p:sldId id="291" r:id="rId35"/>
    <p:sldId id="26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24FA0-1049-4870-B16F-9B2BD4609585}" type="doc">
      <dgm:prSet loTypeId="urn:microsoft.com/office/officeart/2005/8/layout/venn1" loCatId="relationship" qsTypeId="urn:microsoft.com/office/officeart/2005/8/quickstyle/simple1" qsCatId="simple" csTypeId="urn:microsoft.com/office/officeart/2005/8/colors/accent1_2" csCatId="accent1" phldr="1"/>
      <dgm:spPr/>
    </dgm:pt>
    <dgm:pt modelId="{FFE9EE35-0601-4788-BAAC-0819F0D3C568}">
      <dgm:prSet phldrT="[Text]"/>
      <dgm:spPr>
        <a:solidFill>
          <a:srgbClr val="DBE5F1">
            <a:alpha val="49804"/>
          </a:srgbClr>
        </a:solidFill>
      </dgm:spPr>
      <dgm:t>
        <a:bodyPr/>
        <a:lstStyle/>
        <a:p>
          <a:r>
            <a:rPr lang="en-GB" dirty="0"/>
            <a:t>knowledge and understanding of science</a:t>
          </a:r>
        </a:p>
      </dgm:t>
    </dgm:pt>
    <dgm:pt modelId="{BD89341D-314E-4AD0-BC92-3807DC64D5D8}" type="parTrans" cxnId="{B1946616-2A5A-431E-9415-BE2CADBE2A78}">
      <dgm:prSet/>
      <dgm:spPr/>
      <dgm:t>
        <a:bodyPr/>
        <a:lstStyle/>
        <a:p>
          <a:endParaRPr lang="en-GB"/>
        </a:p>
      </dgm:t>
    </dgm:pt>
    <dgm:pt modelId="{935B1F64-7D21-4195-9B2F-5658AC591077}" type="sibTrans" cxnId="{B1946616-2A5A-431E-9415-BE2CADBE2A78}">
      <dgm:prSet/>
      <dgm:spPr/>
      <dgm:t>
        <a:bodyPr/>
        <a:lstStyle/>
        <a:p>
          <a:endParaRPr lang="en-GB"/>
        </a:p>
      </dgm:t>
    </dgm:pt>
    <dgm:pt modelId="{F43C0AD8-ED4A-4092-A950-57F1F980BF77}">
      <dgm:prSet phldrT="[Text]"/>
      <dgm:spPr/>
      <dgm:t>
        <a:bodyPr/>
        <a:lstStyle/>
        <a:p>
          <a:r>
            <a:rPr lang="en-GB" dirty="0"/>
            <a:t>practical skills</a:t>
          </a:r>
        </a:p>
      </dgm:t>
    </dgm:pt>
    <dgm:pt modelId="{9329E7C2-C5CB-4643-8672-FBE139E257BF}" type="parTrans" cxnId="{27D1C9FC-EAF0-4C85-A317-2EBC2BE9D2BF}">
      <dgm:prSet/>
      <dgm:spPr/>
      <dgm:t>
        <a:bodyPr/>
        <a:lstStyle/>
        <a:p>
          <a:endParaRPr lang="en-GB"/>
        </a:p>
      </dgm:t>
    </dgm:pt>
    <dgm:pt modelId="{0BAAB252-2A6B-4DEF-B517-0CDF5403C4D1}" type="sibTrans" cxnId="{27D1C9FC-EAF0-4C85-A317-2EBC2BE9D2BF}">
      <dgm:prSet/>
      <dgm:spPr/>
      <dgm:t>
        <a:bodyPr/>
        <a:lstStyle/>
        <a:p>
          <a:endParaRPr lang="en-GB"/>
        </a:p>
      </dgm:t>
    </dgm:pt>
    <dgm:pt modelId="{A0366750-B083-48EA-A33E-ADB708514890}">
      <dgm:prSet phldrT="[Text]"/>
      <dgm:spPr>
        <a:solidFill>
          <a:srgbClr val="D9F8A0">
            <a:alpha val="49804"/>
          </a:srgbClr>
        </a:solidFill>
      </dgm:spPr>
      <dgm:t>
        <a:bodyPr/>
        <a:lstStyle/>
        <a:p>
          <a:r>
            <a:rPr lang="en-GB" dirty="0"/>
            <a:t>scientific enquiry and process</a:t>
          </a:r>
        </a:p>
      </dgm:t>
    </dgm:pt>
    <dgm:pt modelId="{5CE1E252-4E96-4BE0-AC23-84DA9F077476}" type="parTrans" cxnId="{77B2DA75-2FA8-4326-96B5-06793F4516CE}">
      <dgm:prSet/>
      <dgm:spPr/>
      <dgm:t>
        <a:bodyPr/>
        <a:lstStyle/>
        <a:p>
          <a:endParaRPr lang="en-GB"/>
        </a:p>
      </dgm:t>
    </dgm:pt>
    <dgm:pt modelId="{3ED46135-2536-45EC-9009-DFBF72E0FA24}" type="sibTrans" cxnId="{77B2DA75-2FA8-4326-96B5-06793F4516CE}">
      <dgm:prSet/>
      <dgm:spPr/>
      <dgm:t>
        <a:bodyPr/>
        <a:lstStyle/>
        <a:p>
          <a:endParaRPr lang="en-GB"/>
        </a:p>
      </dgm:t>
    </dgm:pt>
    <dgm:pt modelId="{CAB7F19A-5366-48D0-9D45-3A6DCF83F3E4}" type="pres">
      <dgm:prSet presAssocID="{35124FA0-1049-4870-B16F-9B2BD4609585}" presName="compositeShape" presStyleCnt="0">
        <dgm:presLayoutVars>
          <dgm:chMax val="7"/>
          <dgm:dir/>
          <dgm:resizeHandles val="exact"/>
        </dgm:presLayoutVars>
      </dgm:prSet>
      <dgm:spPr/>
    </dgm:pt>
    <dgm:pt modelId="{22941C02-D7A5-418E-A33F-57A45118BD1D}" type="pres">
      <dgm:prSet presAssocID="{FFE9EE35-0601-4788-BAAC-0819F0D3C568}" presName="circ1" presStyleLbl="vennNode1" presStyleIdx="0" presStyleCnt="3"/>
      <dgm:spPr/>
    </dgm:pt>
    <dgm:pt modelId="{67C61620-4357-4F53-9817-9A257BC4A71B}" type="pres">
      <dgm:prSet presAssocID="{FFE9EE35-0601-4788-BAAC-0819F0D3C568}" presName="circ1Tx" presStyleLbl="revTx" presStyleIdx="0" presStyleCnt="0">
        <dgm:presLayoutVars>
          <dgm:chMax val="0"/>
          <dgm:chPref val="0"/>
          <dgm:bulletEnabled val="1"/>
        </dgm:presLayoutVars>
      </dgm:prSet>
      <dgm:spPr/>
    </dgm:pt>
    <dgm:pt modelId="{FA4D81FF-325E-4F10-BDA9-027E90F65D49}" type="pres">
      <dgm:prSet presAssocID="{F43C0AD8-ED4A-4092-A950-57F1F980BF77}" presName="circ2" presStyleLbl="vennNode1" presStyleIdx="1" presStyleCnt="3"/>
      <dgm:spPr/>
    </dgm:pt>
    <dgm:pt modelId="{3EF7DA9E-E064-4B2B-904F-E3E7DB3E54B9}" type="pres">
      <dgm:prSet presAssocID="{F43C0AD8-ED4A-4092-A950-57F1F980BF77}" presName="circ2Tx" presStyleLbl="revTx" presStyleIdx="0" presStyleCnt="0">
        <dgm:presLayoutVars>
          <dgm:chMax val="0"/>
          <dgm:chPref val="0"/>
          <dgm:bulletEnabled val="1"/>
        </dgm:presLayoutVars>
      </dgm:prSet>
      <dgm:spPr/>
    </dgm:pt>
    <dgm:pt modelId="{EC38616C-5778-4CC9-B342-79CF7A4C2476}" type="pres">
      <dgm:prSet presAssocID="{A0366750-B083-48EA-A33E-ADB708514890}" presName="circ3" presStyleLbl="vennNode1" presStyleIdx="2" presStyleCnt="3" custLinFactNeighborX="268" custLinFactNeighborY="2083"/>
      <dgm:spPr/>
    </dgm:pt>
    <dgm:pt modelId="{382A3346-203F-4358-A5BA-82B5C29F28DF}" type="pres">
      <dgm:prSet presAssocID="{A0366750-B083-48EA-A33E-ADB708514890}" presName="circ3Tx" presStyleLbl="revTx" presStyleIdx="0" presStyleCnt="0">
        <dgm:presLayoutVars>
          <dgm:chMax val="0"/>
          <dgm:chPref val="0"/>
          <dgm:bulletEnabled val="1"/>
        </dgm:presLayoutVars>
      </dgm:prSet>
      <dgm:spPr/>
    </dgm:pt>
  </dgm:ptLst>
  <dgm:cxnLst>
    <dgm:cxn modelId="{7D939844-E4B2-4205-A047-4E4C75879596}" type="presOf" srcId="{FFE9EE35-0601-4788-BAAC-0819F0D3C568}" destId="{22941C02-D7A5-418E-A33F-57A45118BD1D}" srcOrd="0" destOrd="0" presId="urn:microsoft.com/office/officeart/2005/8/layout/venn1"/>
    <dgm:cxn modelId="{27D1C9FC-EAF0-4C85-A317-2EBC2BE9D2BF}" srcId="{35124FA0-1049-4870-B16F-9B2BD4609585}" destId="{F43C0AD8-ED4A-4092-A950-57F1F980BF77}" srcOrd="1" destOrd="0" parTransId="{9329E7C2-C5CB-4643-8672-FBE139E257BF}" sibTransId="{0BAAB252-2A6B-4DEF-B517-0CDF5403C4D1}"/>
    <dgm:cxn modelId="{82E6E4D9-9245-45DD-88ED-C69CBFFD168A}" type="presOf" srcId="{35124FA0-1049-4870-B16F-9B2BD4609585}" destId="{CAB7F19A-5366-48D0-9D45-3A6DCF83F3E4}" srcOrd="0" destOrd="0" presId="urn:microsoft.com/office/officeart/2005/8/layout/venn1"/>
    <dgm:cxn modelId="{813BF8EB-C928-4931-9C37-3432DE5E2F64}" type="presOf" srcId="{F43C0AD8-ED4A-4092-A950-57F1F980BF77}" destId="{FA4D81FF-325E-4F10-BDA9-027E90F65D49}" srcOrd="0" destOrd="0" presId="urn:microsoft.com/office/officeart/2005/8/layout/venn1"/>
    <dgm:cxn modelId="{B131C811-93A0-48CF-9179-7E4BC9700872}" type="presOf" srcId="{FFE9EE35-0601-4788-BAAC-0819F0D3C568}" destId="{67C61620-4357-4F53-9817-9A257BC4A71B}" srcOrd="1" destOrd="0" presId="urn:microsoft.com/office/officeart/2005/8/layout/venn1"/>
    <dgm:cxn modelId="{5C8FCAF7-F750-4A15-9F50-E1566136011C}" type="presOf" srcId="{A0366750-B083-48EA-A33E-ADB708514890}" destId="{382A3346-203F-4358-A5BA-82B5C29F28DF}" srcOrd="1" destOrd="0" presId="urn:microsoft.com/office/officeart/2005/8/layout/venn1"/>
    <dgm:cxn modelId="{3201A7AA-316E-45A4-80B0-F86265BE846F}" type="presOf" srcId="{F43C0AD8-ED4A-4092-A950-57F1F980BF77}" destId="{3EF7DA9E-E064-4B2B-904F-E3E7DB3E54B9}" srcOrd="1" destOrd="0" presId="urn:microsoft.com/office/officeart/2005/8/layout/venn1"/>
    <dgm:cxn modelId="{FAED7A74-0628-4CB5-8147-43A30B8234B5}" type="presOf" srcId="{A0366750-B083-48EA-A33E-ADB708514890}" destId="{EC38616C-5778-4CC9-B342-79CF7A4C2476}" srcOrd="0" destOrd="0" presId="urn:microsoft.com/office/officeart/2005/8/layout/venn1"/>
    <dgm:cxn modelId="{B1946616-2A5A-431E-9415-BE2CADBE2A78}" srcId="{35124FA0-1049-4870-B16F-9B2BD4609585}" destId="{FFE9EE35-0601-4788-BAAC-0819F0D3C568}" srcOrd="0" destOrd="0" parTransId="{BD89341D-314E-4AD0-BC92-3807DC64D5D8}" sibTransId="{935B1F64-7D21-4195-9B2F-5658AC591077}"/>
    <dgm:cxn modelId="{77B2DA75-2FA8-4326-96B5-06793F4516CE}" srcId="{35124FA0-1049-4870-B16F-9B2BD4609585}" destId="{A0366750-B083-48EA-A33E-ADB708514890}" srcOrd="2" destOrd="0" parTransId="{5CE1E252-4E96-4BE0-AC23-84DA9F077476}" sibTransId="{3ED46135-2536-45EC-9009-DFBF72E0FA24}"/>
    <dgm:cxn modelId="{CFF265F7-3B73-4130-8EDB-61F5A37A2E07}" type="presParOf" srcId="{CAB7F19A-5366-48D0-9D45-3A6DCF83F3E4}" destId="{22941C02-D7A5-418E-A33F-57A45118BD1D}" srcOrd="0" destOrd="0" presId="urn:microsoft.com/office/officeart/2005/8/layout/venn1"/>
    <dgm:cxn modelId="{47D2A5DE-380B-4AE7-B092-F3BD6C815A89}" type="presParOf" srcId="{CAB7F19A-5366-48D0-9D45-3A6DCF83F3E4}" destId="{67C61620-4357-4F53-9817-9A257BC4A71B}" srcOrd="1" destOrd="0" presId="urn:microsoft.com/office/officeart/2005/8/layout/venn1"/>
    <dgm:cxn modelId="{55623A4A-1B18-498E-ABE8-01CABC7D8FEA}" type="presParOf" srcId="{CAB7F19A-5366-48D0-9D45-3A6DCF83F3E4}" destId="{FA4D81FF-325E-4F10-BDA9-027E90F65D49}" srcOrd="2" destOrd="0" presId="urn:microsoft.com/office/officeart/2005/8/layout/venn1"/>
    <dgm:cxn modelId="{CC581BB6-137D-4343-A393-14184034BAE3}" type="presParOf" srcId="{CAB7F19A-5366-48D0-9D45-3A6DCF83F3E4}" destId="{3EF7DA9E-E064-4B2B-904F-E3E7DB3E54B9}" srcOrd="3" destOrd="0" presId="urn:microsoft.com/office/officeart/2005/8/layout/venn1"/>
    <dgm:cxn modelId="{DC32ED59-A3CF-403E-9D0E-C1A274235742}" type="presParOf" srcId="{CAB7F19A-5366-48D0-9D45-3A6DCF83F3E4}" destId="{EC38616C-5778-4CC9-B342-79CF7A4C2476}" srcOrd="4" destOrd="0" presId="urn:microsoft.com/office/officeart/2005/8/layout/venn1"/>
    <dgm:cxn modelId="{134869FA-D124-43EF-9300-6330CC038EC4}" type="presParOf" srcId="{CAB7F19A-5366-48D0-9D45-3A6DCF83F3E4}" destId="{382A3346-203F-4358-A5BA-82B5C29F28D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1C02-D7A5-418E-A33F-57A45118BD1D}">
      <dsp:nvSpPr>
        <dsp:cNvPr id="0" name=""/>
        <dsp:cNvSpPr/>
      </dsp:nvSpPr>
      <dsp:spPr>
        <a:xfrm>
          <a:off x="778674" y="41969"/>
          <a:ext cx="2014551" cy="2014551"/>
        </a:xfrm>
        <a:prstGeom prst="ellipse">
          <a:avLst/>
        </a:prstGeom>
        <a:solidFill>
          <a:srgbClr val="DBE5F1">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knowledge and understanding of science</a:t>
          </a:r>
        </a:p>
      </dsp:txBody>
      <dsp:txXfrm>
        <a:off x="1047281" y="394516"/>
        <a:ext cx="1477337" cy="906548"/>
      </dsp:txXfrm>
    </dsp:sp>
    <dsp:sp modelId="{FA4D81FF-325E-4F10-BDA9-027E90F65D49}">
      <dsp:nvSpPr>
        <dsp:cNvPr id="0" name=""/>
        <dsp:cNvSpPr/>
      </dsp:nvSpPr>
      <dsp:spPr>
        <a:xfrm>
          <a:off x="1505591" y="1301064"/>
          <a:ext cx="2014551" cy="20145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practical skills</a:t>
          </a:r>
        </a:p>
      </dsp:txBody>
      <dsp:txXfrm>
        <a:off x="2121708" y="1821490"/>
        <a:ext cx="1208730" cy="1108003"/>
      </dsp:txXfrm>
    </dsp:sp>
    <dsp:sp modelId="{EC38616C-5778-4CC9-B342-79CF7A4C2476}">
      <dsp:nvSpPr>
        <dsp:cNvPr id="0" name=""/>
        <dsp:cNvSpPr/>
      </dsp:nvSpPr>
      <dsp:spPr>
        <a:xfrm>
          <a:off x="57155" y="1343027"/>
          <a:ext cx="2014551" cy="2014551"/>
        </a:xfrm>
        <a:prstGeom prst="ellipse">
          <a:avLst/>
        </a:prstGeom>
        <a:solidFill>
          <a:srgbClr val="D9F8A0">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scientific enquiry and process</a:t>
          </a:r>
        </a:p>
      </dsp:txBody>
      <dsp:txXfrm>
        <a:off x="246859" y="1863453"/>
        <a:ext cx="1208730" cy="11080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FB2B9-01CE-4CDC-80ED-0D26D1C2BF28}" type="datetimeFigureOut">
              <a:rPr lang="en-GB" smtClean="0"/>
              <a:t>07/07/2016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8A6B9-871A-41A7-9EA6-25FE59DC6412}" type="slidenum">
              <a:rPr lang="en-GB" smtClean="0"/>
              <a:t>‹#›</a:t>
            </a:fld>
            <a:endParaRPr lang="en-GB"/>
          </a:p>
        </p:txBody>
      </p:sp>
    </p:spTree>
    <p:extLst>
      <p:ext uri="{BB962C8B-B14F-4D97-AF65-F5344CB8AC3E}">
        <p14:creationId xmlns:p14="http://schemas.microsoft.com/office/powerpoint/2010/main" val="319996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870ABF-048B-4827-A446-B16522FBAFA1}" type="slidenum">
              <a:rPr lang="en-GB" smtClean="0"/>
              <a:pPr/>
              <a:t>1</a:t>
            </a:fld>
            <a:endParaRPr lang="en-GB"/>
          </a:p>
        </p:txBody>
      </p:sp>
    </p:spTree>
    <p:extLst>
      <p:ext uri="{BB962C8B-B14F-4D97-AF65-F5344CB8AC3E}">
        <p14:creationId xmlns:p14="http://schemas.microsoft.com/office/powerpoint/2010/main" val="235520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000" dirty="0"/>
              <a:t>The graphic on this slide is taken from Robin</a:t>
            </a:r>
            <a:r>
              <a:rPr lang="en-GB" sz="1000" baseline="0" dirty="0"/>
              <a:t> Millar’s work, including </a:t>
            </a:r>
            <a:r>
              <a:rPr lang="en-GB" sz="1000" i="1" baseline="0" dirty="0"/>
              <a:t>Analysing Practical Science Activities to assess and improve their effectiveness,</a:t>
            </a:r>
            <a:r>
              <a:rPr lang="en-GB" sz="1000" i="0" baseline="0" dirty="0"/>
              <a:t> Association for Science Education</a:t>
            </a:r>
            <a:r>
              <a:rPr lang="en-GB" sz="1000" baseline="0" dirty="0"/>
              <a:t> (2010).  </a:t>
            </a:r>
          </a:p>
          <a:p>
            <a:r>
              <a:rPr lang="en-GB" sz="1000" baseline="0" dirty="0"/>
              <a:t>The ideas behind it underpin the aims of the project, which are to consider the effectiveness of any practical activity, by which we mean:</a:t>
            </a:r>
          </a:p>
          <a:p>
            <a:pPr lvl="0">
              <a:buFont typeface="Arial" pitchFamily="34" charset="0"/>
              <a:buNone/>
            </a:pPr>
            <a:r>
              <a:rPr lang="en-GB" sz="1000" kern="1200" dirty="0">
                <a:solidFill>
                  <a:schemeClr val="tx1"/>
                </a:solidFill>
                <a:latin typeface="+mn-lt"/>
                <a:ea typeface="+mn-ea"/>
                <a:cs typeface="+mn-cs"/>
              </a:rPr>
              <a:t>(a)</a:t>
            </a:r>
            <a:r>
              <a:rPr lang="en-GB" sz="1000" kern="1200" baseline="0" dirty="0">
                <a:solidFill>
                  <a:schemeClr val="tx1"/>
                </a:solidFill>
                <a:latin typeface="+mn-lt"/>
                <a:ea typeface="+mn-ea"/>
                <a:cs typeface="+mn-cs"/>
              </a:rPr>
              <a:t>  are the </a:t>
            </a:r>
            <a:r>
              <a:rPr lang="en-GB" sz="1000" kern="1200" dirty="0">
                <a:solidFill>
                  <a:schemeClr val="tx1"/>
                </a:solidFill>
                <a:latin typeface="+mn-lt"/>
                <a:ea typeface="+mn-ea"/>
                <a:cs typeface="+mn-cs"/>
              </a:rPr>
              <a:t>pupils doing the things they were intended to do (and hence see the things they were meant to see);</a:t>
            </a:r>
          </a:p>
          <a:p>
            <a:pPr marL="228600" lvl="0" indent="-228600">
              <a:buFont typeface="Arial" pitchFamily="34" charset="0"/>
              <a:buAutoNum type="alphaLcParenBoth" startAt="2"/>
            </a:pPr>
            <a:r>
              <a:rPr lang="en-GB" sz="1000" kern="1200" baseline="0" dirty="0">
                <a:solidFill>
                  <a:schemeClr val="tx1"/>
                </a:solidFill>
                <a:latin typeface="+mn-lt"/>
                <a:ea typeface="+mn-ea"/>
                <a:cs typeface="+mn-cs"/>
              </a:rPr>
              <a:t>are the </a:t>
            </a:r>
            <a:r>
              <a:rPr lang="en-GB" sz="1000" kern="1200" dirty="0">
                <a:solidFill>
                  <a:schemeClr val="tx1"/>
                </a:solidFill>
                <a:latin typeface="+mn-lt"/>
                <a:ea typeface="+mn-ea"/>
                <a:cs typeface="+mn-cs"/>
              </a:rPr>
              <a:t>pupils learning (and can later recall, or demonstrate understanding of) the things they were meant to learn.</a:t>
            </a:r>
          </a:p>
          <a:p>
            <a:pPr marL="228600" indent="-228600">
              <a:buNone/>
            </a:pPr>
            <a:r>
              <a:rPr lang="en-GB" sz="1000" baseline="0" dirty="0"/>
              <a:t>Box A refers to the learning outcomes we are aiming to cover in a particular learning episode.</a:t>
            </a:r>
          </a:p>
          <a:p>
            <a:pPr>
              <a:buFont typeface="Arial" pitchFamily="34" charset="0"/>
              <a:buNone/>
            </a:pPr>
            <a:r>
              <a:rPr lang="en-GB" sz="1000" baseline="0" dirty="0"/>
              <a:t>Box B refers to the task which we choose, and the instructions we give, in order to achieve the learning outcomes.</a:t>
            </a:r>
          </a:p>
          <a:p>
            <a:pPr>
              <a:buFont typeface="Arial" pitchFamily="34" charset="0"/>
              <a:buNone/>
            </a:pPr>
            <a:r>
              <a:rPr lang="en-GB" sz="1000" baseline="0" dirty="0"/>
              <a:t>Box C refers to what our pupils actually do during the task – this may not be what we intended in specifying the task (Box B).</a:t>
            </a:r>
          </a:p>
          <a:p>
            <a:pPr>
              <a:buFont typeface="Arial" pitchFamily="34" charset="0"/>
              <a:buNone/>
            </a:pPr>
            <a:r>
              <a:rPr lang="en-GB" sz="1000" baseline="0" dirty="0"/>
              <a:t>Box D refers to what pupils actually learn from the task – again this may not always be what we intended them to learn (Box A).</a:t>
            </a:r>
          </a:p>
          <a:p>
            <a:pPr>
              <a:buFont typeface="Arial" pitchFamily="34" charset="0"/>
              <a:buNone/>
            </a:pPr>
            <a:endParaRPr lang="en-GB" sz="1000" baseline="0" dirty="0"/>
          </a:p>
          <a:p>
            <a:r>
              <a:rPr lang="en-GB" sz="1000" baseline="0" dirty="0"/>
              <a:t>The two levels of effectiveness are opportunities for reflection on the effectiveness of practical work.</a:t>
            </a:r>
          </a:p>
          <a:p>
            <a:r>
              <a:rPr lang="en-GB" sz="1000" baseline="0" dirty="0"/>
              <a:t>Problems at level 1 might involve changes in the staging of the task, or intervention during the task.</a:t>
            </a:r>
          </a:p>
          <a:p>
            <a:r>
              <a:rPr lang="en-GB" sz="1000" baseline="0" dirty="0"/>
              <a:t>Problems at level 2 might involve changing the task altogether in order to better achieve the intended learning outcomes.</a:t>
            </a:r>
          </a:p>
          <a:p>
            <a:endParaRPr lang="en-GB" sz="1000" baseline="0" dirty="0"/>
          </a:p>
          <a:p>
            <a:r>
              <a:rPr lang="en-GB" sz="1000" baseline="0" dirty="0"/>
              <a:t>These ideas will be explored further so there is no need to spend more than a couple of minutes discussing them now.  However, it might be worth asking delegates what they think of this flow chart.  </a:t>
            </a:r>
          </a:p>
          <a:p>
            <a:r>
              <a:rPr lang="en-GB" sz="1000" baseline="0" dirty="0"/>
              <a:t>Some questions you might ask include:</a:t>
            </a:r>
          </a:p>
          <a:p>
            <a:pPr>
              <a:buFont typeface="Arial" pitchFamily="34" charset="0"/>
              <a:buChar char="•"/>
            </a:pPr>
            <a:r>
              <a:rPr lang="en-GB" sz="1000" baseline="0" dirty="0"/>
              <a:t>  Do these four boxes accurately represent the process we go through when choosing and/or designing a practical?</a:t>
            </a:r>
          </a:p>
          <a:p>
            <a:pPr>
              <a:buFont typeface="Arial" pitchFamily="34" charset="0"/>
              <a:buChar char="•"/>
            </a:pPr>
            <a:r>
              <a:rPr lang="en-GB" sz="1000" baseline="0" dirty="0"/>
              <a:t>  Who decides on the intended learning outcomes (</a:t>
            </a:r>
            <a:r>
              <a:rPr lang="en-GB" sz="1000" baseline="0" dirty="0" err="1"/>
              <a:t>ie</a:t>
            </a:r>
            <a:r>
              <a:rPr lang="en-GB" sz="1000" baseline="0" dirty="0"/>
              <a:t> Box A) for any given practical?</a:t>
            </a:r>
          </a:p>
          <a:p>
            <a:pPr>
              <a:buFont typeface="Arial" pitchFamily="34" charset="0"/>
              <a:buChar char="•"/>
            </a:pPr>
            <a:r>
              <a:rPr lang="en-GB" sz="1000" baseline="0" dirty="0"/>
              <a:t>  Why would pupils not necessarily do what we expected them to do when designing the task?</a:t>
            </a:r>
          </a:p>
          <a:p>
            <a:pPr>
              <a:buFont typeface="Arial" pitchFamily="34" charset="0"/>
              <a:buChar char="•"/>
            </a:pPr>
            <a:r>
              <a:rPr lang="en-GB" sz="1000" baseline="0" dirty="0"/>
              <a:t>  Does this matter? If so why (or why not)?</a:t>
            </a:r>
          </a:p>
          <a:p>
            <a:pPr>
              <a:buFont typeface="Arial" pitchFamily="34" charset="0"/>
              <a:buChar char="•"/>
            </a:pPr>
            <a:r>
              <a:rPr lang="en-GB" sz="1000" baseline="0" dirty="0"/>
              <a:t>  Why would pupils not necessarily learn what we expected them to learn from the practical?</a:t>
            </a:r>
          </a:p>
          <a:p>
            <a:pPr>
              <a:buFont typeface="Arial" pitchFamily="34" charset="0"/>
              <a:buChar char="•"/>
            </a:pPr>
            <a:r>
              <a:rPr lang="en-GB" sz="1000" baseline="0" dirty="0"/>
              <a:t>  Again, does this matter?  If so, why?</a:t>
            </a:r>
          </a:p>
          <a:p>
            <a:pPr>
              <a:buFont typeface="Arial" pitchFamily="34" charset="0"/>
              <a:buNone/>
            </a:pPr>
            <a:endParaRPr lang="en-GB" sz="1000" baseline="0" dirty="0"/>
          </a:p>
          <a:p>
            <a:pPr>
              <a:buFont typeface="Arial" pitchFamily="34" charset="0"/>
              <a:buNone/>
            </a:pPr>
            <a:endParaRPr lang="en-GB" sz="1000" baseline="0" dirty="0"/>
          </a:p>
          <a:p>
            <a:pPr>
              <a:buFont typeface="Arial" pitchFamily="34" charset="0"/>
              <a:buNone/>
            </a:pPr>
            <a:endParaRPr lang="en-GB" sz="1000" baseline="0" dirty="0"/>
          </a:p>
          <a:p>
            <a:endParaRPr lang="en-GB" sz="1000" baseline="0" dirty="0"/>
          </a:p>
          <a:p>
            <a:endParaRPr lang="en-GB" sz="1000" baseline="0" dirty="0"/>
          </a:p>
          <a:p>
            <a:endParaRPr lang="en-GB" sz="1000" dirty="0"/>
          </a:p>
        </p:txBody>
      </p:sp>
      <p:sp>
        <p:nvSpPr>
          <p:cNvPr id="4" name="Slide Number Placeholder 3"/>
          <p:cNvSpPr>
            <a:spLocks noGrp="1"/>
          </p:cNvSpPr>
          <p:nvPr>
            <p:ph type="sldNum" sz="quarter" idx="10"/>
          </p:nvPr>
        </p:nvSpPr>
        <p:spPr/>
        <p:txBody>
          <a:bodyPr/>
          <a:lstStyle/>
          <a:p>
            <a:fld id="{C11FB3DD-595C-4770-9BC5-1673BA2FAD31}" type="slidenum">
              <a:rPr lang="en-GB" smtClean="0"/>
              <a:pPr/>
              <a:t>26</a:t>
            </a:fld>
            <a:endParaRPr lang="en-GB"/>
          </a:p>
        </p:txBody>
      </p:sp>
    </p:spTree>
    <p:extLst>
      <p:ext uri="{BB962C8B-B14F-4D97-AF65-F5344CB8AC3E}">
        <p14:creationId xmlns:p14="http://schemas.microsoft.com/office/powerpoint/2010/main" val="30684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r>
              <a:rPr lang="en-GB" sz="1000" dirty="0"/>
              <a:t>We</a:t>
            </a:r>
            <a:r>
              <a:rPr lang="en-GB" sz="1000" baseline="0" dirty="0"/>
              <a:t> have divided each of the three major reasons for doing practical work into more specific potential learning outcomes (based on Robin Millar’s research). These are detailed on the slide, and on the sheets used in the following activities.</a:t>
            </a:r>
          </a:p>
          <a:p>
            <a:pPr eaLnBrk="1" hangingPunct="1"/>
            <a:r>
              <a:rPr lang="en-GB" sz="1000" baseline="0" dirty="0"/>
              <a:t>The overarching aim of the subsequent activities is to start thinking about why we do a particular practical with a particular class: what are we trying to achieve?  How do we know whether we have achieved it?</a:t>
            </a:r>
          </a:p>
          <a:p>
            <a:pPr eaLnBrk="1" hangingPunct="1"/>
            <a:r>
              <a:rPr lang="en-GB" sz="1000" baseline="0" dirty="0"/>
              <a:t>Again, what is most important here, therefore, is teachers’ thought processes and the discussions that develop through the activities.</a:t>
            </a:r>
          </a:p>
        </p:txBody>
      </p:sp>
      <p:sp>
        <p:nvSpPr>
          <p:cNvPr id="37892" name="Slide Number Placeholder 3"/>
          <p:cNvSpPr>
            <a:spLocks noGrp="1"/>
          </p:cNvSpPr>
          <p:nvPr>
            <p:ph type="sldNum" sz="quarter" idx="5"/>
          </p:nvPr>
        </p:nvSpPr>
        <p:spPr bwMode="auto">
          <a:noFill/>
          <a:ln>
            <a:miter lim="800000"/>
            <a:headEnd/>
            <a:tailEnd/>
          </a:ln>
        </p:spPr>
        <p:txBody>
          <a:bodyPr/>
          <a:lstStyle/>
          <a:p>
            <a:fld id="{06C31D15-5DC4-49B8-8084-5F222524F30A}" type="slidenum">
              <a:rPr lang="en-GB"/>
              <a:pPr/>
              <a:t>27</a:t>
            </a:fld>
            <a:endParaRPr lang="en-GB"/>
          </a:p>
        </p:txBody>
      </p:sp>
    </p:spTree>
    <p:extLst>
      <p:ext uri="{BB962C8B-B14F-4D97-AF65-F5344CB8AC3E}">
        <p14:creationId xmlns:p14="http://schemas.microsoft.com/office/powerpoint/2010/main" val="284984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2A6E42-2326-40EB-ABFF-07772B579485}"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2A6E42-2326-40EB-ABFF-07772B579485}"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2A6E42-2326-40EB-ABFF-07772B579485}"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2A6E42-2326-40EB-ABFF-07772B579485}"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2A6E42-2326-40EB-ABFF-07772B579485}"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2A6E42-2326-40EB-ABFF-07772B579485}" type="datetimeFigureOut">
              <a:rPr lang="en-GB" smtClean="0"/>
              <a:t>07/07/2016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2A6E42-2326-40EB-ABFF-07772B579485}" type="datetimeFigureOut">
              <a:rPr lang="en-GB" smtClean="0"/>
              <a:t>07/07/2016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2A6E42-2326-40EB-ABFF-07772B579485}" type="datetimeFigureOut">
              <a:rPr lang="en-GB" smtClean="0"/>
              <a:t>07/07/2016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A6E42-2326-40EB-ABFF-07772B579485}" type="datetimeFigureOut">
              <a:rPr lang="en-GB" smtClean="0"/>
              <a:t>07/07/2016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A6E42-2326-40EB-ABFF-07772B579485}" type="datetimeFigureOut">
              <a:rPr lang="en-GB" smtClean="0"/>
              <a:t>07/07/2016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A6E42-2326-40EB-ABFF-07772B579485}" type="datetimeFigureOut">
              <a:rPr lang="en-GB" smtClean="0"/>
              <a:t>07/07/2016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05CDB-3AAF-4A01-823E-419DE86540B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A6E42-2326-40EB-ABFF-07772B579485}" type="datetimeFigureOut">
              <a:rPr lang="en-GB" smtClean="0"/>
              <a:t>07/07/2016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05CDB-3AAF-4A01-823E-419DE86540B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dmundwalsh.co.uk/" TargetMode="External"/><Relationship Id="rId2" Type="http://schemas.openxmlformats.org/officeDocument/2006/relationships/hyperlink" Target="mailto:edmundwalsh@hotmail.com" TargetMode="External"/><Relationship Id="rId1" Type="http://schemas.openxmlformats.org/officeDocument/2006/relationships/slideLayout" Target="../slideLayouts/slideLayout2.xml"/><Relationship Id="rId5" Type="http://schemas.openxmlformats.org/officeDocument/2006/relationships/hyperlink" Target="http://freedomtoteach.collins.co.uk/category/secondary-science/" TargetMode="External"/><Relationship Id="rId4" Type="http://schemas.openxmlformats.org/officeDocument/2006/relationships/hyperlink" Target="http://www.collins.co.uk/page/GCSE+Scie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cc7b668-fdd0-4834-8930-916a3579c3fc" descr="04A1744A-F4A0-4299-A814-CE318BD30107@uk"/>
          <p:cNvPicPr>
            <a:picLocks noChangeAspect="1" noChangeArrowheads="1"/>
          </p:cNvPicPr>
          <p:nvPr/>
        </p:nvPicPr>
        <p:blipFill>
          <a:blip r:embed="rId3" cstate="print"/>
          <a:srcRect l="4559" r="18333"/>
          <a:stretch>
            <a:fillRect/>
          </a:stretch>
        </p:blipFill>
        <p:spPr bwMode="auto">
          <a:xfrm>
            <a:off x="0" y="6057900"/>
            <a:ext cx="9144000" cy="800100"/>
          </a:xfrm>
          <a:prstGeom prst="rect">
            <a:avLst/>
          </a:prstGeom>
          <a:noFill/>
          <a:ln w="9525">
            <a:noFill/>
            <a:miter lim="800000"/>
            <a:headEnd/>
            <a:tailEnd/>
          </a:ln>
        </p:spPr>
      </p:pic>
      <p:sp>
        <p:nvSpPr>
          <p:cNvPr id="2" name="Title 1"/>
          <p:cNvSpPr>
            <a:spLocks noGrp="1"/>
          </p:cNvSpPr>
          <p:nvPr>
            <p:ph type="ctrTitle"/>
          </p:nvPr>
        </p:nvSpPr>
        <p:spPr>
          <a:xfrm>
            <a:off x="685800" y="1772816"/>
            <a:ext cx="7772400" cy="2304257"/>
          </a:xfrm>
        </p:spPr>
        <p:txBody>
          <a:bodyPr/>
          <a:lstStyle/>
          <a:p>
            <a:r>
              <a:rPr lang="en-GB" dirty="0"/>
              <a:t>GCSE (9-1) Science: Preparing for </a:t>
            </a:r>
            <a:r>
              <a:rPr lang="en-GB" dirty="0" err="1"/>
              <a:t>Practicals</a:t>
            </a:r>
            <a:endParaRPr lang="en-GB" dirty="0"/>
          </a:p>
        </p:txBody>
      </p:sp>
      <p:sp>
        <p:nvSpPr>
          <p:cNvPr id="3" name="Subtitle 2"/>
          <p:cNvSpPr>
            <a:spLocks noGrp="1"/>
          </p:cNvSpPr>
          <p:nvPr>
            <p:ph type="subTitle" idx="1"/>
          </p:nvPr>
        </p:nvSpPr>
        <p:spPr>
          <a:xfrm>
            <a:off x="1371600" y="4365104"/>
            <a:ext cx="6400800" cy="1273696"/>
          </a:xfrm>
        </p:spPr>
        <p:txBody>
          <a:bodyPr/>
          <a:lstStyle/>
          <a:p>
            <a:r>
              <a:rPr lang="en-GB" dirty="0"/>
              <a:t>Ed Walsh</a:t>
            </a:r>
          </a:p>
        </p:txBody>
      </p:sp>
    </p:spTree>
    <p:extLst>
      <p:ext uri="{BB962C8B-B14F-4D97-AF65-F5344CB8AC3E}">
        <p14:creationId xmlns:p14="http://schemas.microsoft.com/office/powerpoint/2010/main" val="278967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warning</a:t>
            </a:r>
          </a:p>
        </p:txBody>
      </p:sp>
      <p:sp>
        <p:nvSpPr>
          <p:cNvPr id="3" name="Content Placeholder 2"/>
          <p:cNvSpPr>
            <a:spLocks noGrp="1"/>
          </p:cNvSpPr>
          <p:nvPr>
            <p:ph idx="1"/>
          </p:nvPr>
        </p:nvSpPr>
        <p:spPr/>
        <p:txBody>
          <a:bodyPr>
            <a:normAutofit fontScale="92500" lnSpcReduction="10000"/>
          </a:bodyPr>
          <a:lstStyle/>
          <a:p>
            <a:r>
              <a:rPr lang="en-GB" dirty="0"/>
              <a:t>The following assessment items have been taken from the latest round of SAMs (sample assessment materials).  They are all from Foundation Tier papers, though the questions are often used at HT as well.  </a:t>
            </a:r>
          </a:p>
          <a:p>
            <a:r>
              <a:rPr lang="en-GB" dirty="0"/>
              <a:t>The phrasing and graphics have been retained.</a:t>
            </a:r>
          </a:p>
          <a:p>
            <a:r>
              <a:rPr lang="en-GB" dirty="0"/>
              <a:t>However, the formatting has been altered – lines have been removed and prompts (such as spaces for the answers to calculations with units added) taken out.  This is to save space on the slides.</a:t>
            </a:r>
          </a:p>
        </p:txBody>
      </p:sp>
    </p:spTree>
    <p:extLst>
      <p:ext uri="{BB962C8B-B14F-4D97-AF65-F5344CB8AC3E}">
        <p14:creationId xmlns:p14="http://schemas.microsoft.com/office/powerpoint/2010/main" val="3063015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will assessment items look like?</a:t>
            </a:r>
          </a:p>
        </p:txBody>
      </p:sp>
      <p:sp>
        <p:nvSpPr>
          <p:cNvPr id="5" name="Content Placeholder 4"/>
          <p:cNvSpPr>
            <a:spLocks noGrp="1"/>
          </p:cNvSpPr>
          <p:nvPr>
            <p:ph idx="1"/>
          </p:nvPr>
        </p:nvSpPr>
        <p:spPr>
          <a:xfrm>
            <a:off x="508001" y="1196752"/>
            <a:ext cx="8497891" cy="5400599"/>
          </a:xfrm>
        </p:spPr>
        <p:txBody>
          <a:bodyPr>
            <a:noAutofit/>
          </a:bodyPr>
          <a:lstStyle/>
          <a:p>
            <a:pPr marL="0" indent="0">
              <a:buNone/>
            </a:pPr>
            <a:r>
              <a:rPr lang="en-GB" sz="2400" dirty="0"/>
              <a:t>Plants absorb light to photosynthesise.         </a:t>
            </a:r>
          </a:p>
          <a:p>
            <a:pPr marL="0" indent="0">
              <a:buNone/>
            </a:pPr>
            <a:r>
              <a:rPr lang="en-GB" sz="2400" dirty="0"/>
              <a:t>a) What is the correct word equation for photosynthesis? [1 mark]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b) This apparatus can be used to measure the rate of photosynthesis.  The rate of photosynthesis in the pondweed is affected by light intensity. </a:t>
            </a:r>
          </a:p>
          <a:p>
            <a:pPr marL="0" indent="0">
              <a:buNone/>
            </a:pPr>
            <a:r>
              <a:rPr lang="en-GB" sz="2400" dirty="0"/>
              <a:t>Describe a method you could use to investigate this.  You should include: </a:t>
            </a:r>
          </a:p>
          <a:p>
            <a:pPr marL="0" indent="0">
              <a:buNone/>
            </a:pPr>
            <a:r>
              <a:rPr lang="en-GB" sz="2400" dirty="0"/>
              <a:t>• what you would measure </a:t>
            </a:r>
          </a:p>
          <a:p>
            <a:pPr marL="0" indent="0">
              <a:buNone/>
            </a:pPr>
            <a:r>
              <a:rPr lang="en-GB" sz="2400" dirty="0"/>
              <a:t>• variables you would control. [6 marks] </a:t>
            </a:r>
          </a:p>
        </p:txBody>
      </p:sp>
      <p:pic>
        <p:nvPicPr>
          <p:cNvPr id="6" name="Picture 5"/>
          <p:cNvPicPr>
            <a:picLocks noChangeAspect="1"/>
          </p:cNvPicPr>
          <p:nvPr/>
        </p:nvPicPr>
        <p:blipFill rotWithShape="1">
          <a:blip r:embed="rId2"/>
          <a:srcRect l="63582" t="51403" r="21503" b="35146"/>
          <a:stretch/>
        </p:blipFill>
        <p:spPr>
          <a:xfrm>
            <a:off x="444555" y="2132856"/>
            <a:ext cx="5830772" cy="1728192"/>
          </a:xfrm>
          <a:prstGeom prst="rect">
            <a:avLst/>
          </a:prstGeom>
        </p:spPr>
      </p:pic>
      <p:pic>
        <p:nvPicPr>
          <p:cNvPr id="3" name="Picture 2"/>
          <p:cNvPicPr>
            <a:picLocks noChangeAspect="1"/>
          </p:cNvPicPr>
          <p:nvPr/>
        </p:nvPicPr>
        <p:blipFill rotWithShape="1">
          <a:blip r:embed="rId3"/>
          <a:srcRect l="34213" t="20879" r="45711" b="24411"/>
          <a:stretch/>
        </p:blipFill>
        <p:spPr>
          <a:xfrm>
            <a:off x="7793170" y="2290971"/>
            <a:ext cx="1212721" cy="1858110"/>
          </a:xfrm>
          <a:prstGeom prst="rect">
            <a:avLst/>
          </a:prstGeom>
        </p:spPr>
      </p:pic>
    </p:spTree>
    <p:extLst>
      <p:ext uri="{BB962C8B-B14F-4D97-AF65-F5344CB8AC3E}">
        <p14:creationId xmlns:p14="http://schemas.microsoft.com/office/powerpoint/2010/main" val="143306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88640"/>
            <a:ext cx="8096447" cy="6264696"/>
          </a:xfrm>
        </p:spPr>
        <p:txBody>
          <a:bodyPr>
            <a:normAutofit/>
          </a:bodyPr>
          <a:lstStyle/>
          <a:p>
            <a:pPr marL="0" indent="0">
              <a:buNone/>
            </a:pPr>
            <a:r>
              <a:rPr lang="en-GB" sz="2400" dirty="0"/>
              <a:t>c) A scientist carried out a similar investigation.  Her results are shown below.  The scientist said: </a:t>
            </a:r>
            <a:r>
              <a:rPr lang="en-GB" sz="2400" b="1" dirty="0"/>
              <a:t>‘Light is not a limiting factor at a light intensity of 25 units.’ </a:t>
            </a:r>
            <a:r>
              <a:rPr lang="en-GB" sz="2400" dirty="0"/>
              <a:t>Give evidence from the </a:t>
            </a:r>
            <a:r>
              <a:rPr lang="en-GB" sz="2400" b="1" dirty="0"/>
              <a:t>graph </a:t>
            </a:r>
            <a:r>
              <a:rPr lang="en-GB" sz="2400" dirty="0"/>
              <a:t>to support this statement.      </a:t>
            </a:r>
            <a:r>
              <a:rPr lang="en-GB" sz="2400" b="1" dirty="0"/>
              <a:t>[1 mark] </a:t>
            </a:r>
            <a:r>
              <a:rPr lang="en-GB" sz="2400" dirty="0"/>
              <a:t>	</a:t>
            </a:r>
          </a:p>
          <a:p>
            <a:pPr marL="0" indent="0">
              <a:buNone/>
            </a:pPr>
            <a:r>
              <a:rPr lang="en-GB" sz="2400" dirty="0"/>
              <a:t>d) What could be limiting the rate of photosynthesis at a light intensity of 25 units?  Give </a:t>
            </a:r>
            <a:r>
              <a:rPr lang="en-GB" sz="2400" b="1" dirty="0"/>
              <a:t>one </a:t>
            </a:r>
            <a:r>
              <a:rPr lang="en-GB" sz="2400" dirty="0"/>
              <a:t>factor.    </a:t>
            </a:r>
            <a:r>
              <a:rPr lang="en-GB" sz="2400" b="1" dirty="0"/>
              <a:t>[1 mark] </a:t>
            </a:r>
            <a:r>
              <a:rPr lang="en-GB" sz="2400" dirty="0"/>
              <a:t>	</a:t>
            </a:r>
          </a:p>
          <a:p>
            <a:pPr marL="0" indent="0">
              <a:buNone/>
            </a:pPr>
            <a:r>
              <a:rPr lang="en-GB" sz="2000" dirty="0"/>
              <a:t>[Spec reference: Investigate the effect of light intensity on the rate of photosynthesis using an aquatic organism such as pondweed.]</a:t>
            </a:r>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rotWithShape="1">
          <a:blip r:embed="rId2"/>
          <a:srcRect l="22907" t="33560" r="36352" b="19339"/>
          <a:stretch/>
        </p:blipFill>
        <p:spPr>
          <a:xfrm>
            <a:off x="3203848" y="3199169"/>
            <a:ext cx="5491410" cy="3569418"/>
          </a:xfrm>
          <a:prstGeom prst="rect">
            <a:avLst/>
          </a:prstGeom>
        </p:spPr>
      </p:pic>
    </p:spTree>
    <p:extLst>
      <p:ext uri="{BB962C8B-B14F-4D97-AF65-F5344CB8AC3E}">
        <p14:creationId xmlns:p14="http://schemas.microsoft.com/office/powerpoint/2010/main" val="47630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43800" cy="663353"/>
          </a:xfrm>
        </p:spPr>
        <p:txBody>
          <a:bodyPr>
            <a:normAutofit fontScale="90000"/>
          </a:bodyPr>
          <a:lstStyle/>
          <a:p>
            <a:r>
              <a:rPr lang="en-GB" dirty="0"/>
              <a:t>Mark scheme (part b)</a:t>
            </a:r>
          </a:p>
        </p:txBody>
      </p:sp>
      <p:pic>
        <p:nvPicPr>
          <p:cNvPr id="3" name="Picture 2"/>
          <p:cNvPicPr>
            <a:picLocks noChangeAspect="1"/>
          </p:cNvPicPr>
          <p:nvPr/>
        </p:nvPicPr>
        <p:blipFill rotWithShape="1">
          <a:blip r:embed="rId2"/>
          <a:srcRect l="26065" t="27400" r="35945" b="12818"/>
          <a:stretch/>
        </p:blipFill>
        <p:spPr>
          <a:xfrm>
            <a:off x="1438954" y="1052736"/>
            <a:ext cx="6321059" cy="5592360"/>
          </a:xfrm>
          <a:prstGeom prst="rect">
            <a:avLst/>
          </a:prstGeom>
        </p:spPr>
      </p:pic>
    </p:spTree>
    <p:extLst>
      <p:ext uri="{BB962C8B-B14F-4D97-AF65-F5344CB8AC3E}">
        <p14:creationId xmlns:p14="http://schemas.microsoft.com/office/powerpoint/2010/main" val="195301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can we prepare students for this?</a:t>
            </a:r>
          </a:p>
        </p:txBody>
      </p:sp>
      <p:sp>
        <p:nvSpPr>
          <p:cNvPr id="3" name="Content Placeholder 2"/>
          <p:cNvSpPr>
            <a:spLocks noGrp="1"/>
          </p:cNvSpPr>
          <p:nvPr>
            <p:ph idx="1"/>
          </p:nvPr>
        </p:nvSpPr>
        <p:spPr>
          <a:xfrm>
            <a:off x="611560" y="1417638"/>
            <a:ext cx="7618040" cy="5107705"/>
          </a:xfrm>
        </p:spPr>
        <p:txBody>
          <a:bodyPr>
            <a:noAutofit/>
          </a:bodyPr>
          <a:lstStyle/>
          <a:p>
            <a:pPr marL="0" indent="0">
              <a:spcBef>
                <a:spcPts val="0"/>
              </a:spcBef>
              <a:spcAft>
                <a:spcPts val="450"/>
              </a:spcAft>
              <a:buNone/>
            </a:pPr>
            <a:r>
              <a:rPr lang="en-GB" sz="2000" dirty="0" err="1"/>
              <a:t>Chymosin</a:t>
            </a:r>
            <a:r>
              <a:rPr lang="en-GB" sz="2000" dirty="0"/>
              <a:t> is an enzyme that makes milk clot.  A student wanted to test the effect of pH on the ability of </a:t>
            </a:r>
            <a:r>
              <a:rPr lang="en-GB" sz="2000" dirty="0" err="1"/>
              <a:t>chymosin</a:t>
            </a:r>
            <a:r>
              <a:rPr lang="en-GB" sz="2000" dirty="0"/>
              <a:t> to clot milk at room temperature.</a:t>
            </a:r>
          </a:p>
          <a:p>
            <a:pPr marL="0" indent="0">
              <a:spcBef>
                <a:spcPts val="0"/>
              </a:spcBef>
              <a:spcAft>
                <a:spcPts val="450"/>
              </a:spcAft>
              <a:buNone/>
            </a:pPr>
            <a:r>
              <a:rPr lang="en-GB" sz="2000" dirty="0"/>
              <a:t>The following was available to the student:</a:t>
            </a:r>
          </a:p>
          <a:p>
            <a:pPr>
              <a:spcBef>
                <a:spcPts val="0"/>
              </a:spcBef>
              <a:spcAft>
                <a:spcPts val="450"/>
              </a:spcAft>
            </a:pPr>
            <a:r>
              <a:rPr lang="en-GB" sz="2000" dirty="0"/>
              <a:t> Five test tubes</a:t>
            </a:r>
          </a:p>
          <a:p>
            <a:pPr>
              <a:spcBef>
                <a:spcPts val="0"/>
              </a:spcBef>
              <a:spcAft>
                <a:spcPts val="450"/>
              </a:spcAft>
            </a:pPr>
            <a:r>
              <a:rPr lang="en-GB" sz="2000" dirty="0"/>
              <a:t> Buffer solutions at pH 4, pH 5, pH 6, pH 7 and pH 8.</a:t>
            </a:r>
          </a:p>
          <a:p>
            <a:pPr>
              <a:spcBef>
                <a:spcPts val="0"/>
              </a:spcBef>
              <a:spcAft>
                <a:spcPts val="450"/>
              </a:spcAft>
            </a:pPr>
            <a:r>
              <a:rPr lang="en-GB" sz="2000" dirty="0"/>
              <a:t> </a:t>
            </a:r>
            <a:r>
              <a:rPr lang="en-GB" sz="2000" dirty="0" err="1"/>
              <a:t>Chymosin</a:t>
            </a:r>
            <a:r>
              <a:rPr lang="en-GB" sz="2000" dirty="0"/>
              <a:t> solution</a:t>
            </a:r>
          </a:p>
          <a:p>
            <a:pPr>
              <a:spcBef>
                <a:spcPts val="0"/>
              </a:spcBef>
              <a:spcAft>
                <a:spcPts val="450"/>
              </a:spcAft>
            </a:pPr>
            <a:r>
              <a:rPr lang="en-GB" sz="2000" dirty="0"/>
              <a:t> Milk at room temperature</a:t>
            </a:r>
          </a:p>
          <a:p>
            <a:pPr>
              <a:spcBef>
                <a:spcPts val="0"/>
              </a:spcBef>
              <a:spcAft>
                <a:spcPts val="450"/>
              </a:spcAft>
            </a:pPr>
            <a:r>
              <a:rPr lang="en-GB" sz="2000" dirty="0"/>
              <a:t> 5 cm</a:t>
            </a:r>
            <a:r>
              <a:rPr lang="en-GB" sz="2000" baseline="30000" dirty="0"/>
              <a:t>3</a:t>
            </a:r>
            <a:r>
              <a:rPr lang="en-GB" sz="2000" dirty="0"/>
              <a:t> syringes</a:t>
            </a:r>
          </a:p>
          <a:p>
            <a:pPr marL="0" indent="0">
              <a:spcBef>
                <a:spcPts val="0"/>
              </a:spcBef>
              <a:spcAft>
                <a:spcPts val="450"/>
              </a:spcAft>
              <a:buNone/>
            </a:pPr>
            <a:r>
              <a:rPr lang="en-GB" sz="2000" dirty="0"/>
              <a:t>Devise an experiment to test the effect of pH on the ability of </a:t>
            </a:r>
            <a:r>
              <a:rPr lang="en-GB" sz="2000" dirty="0" err="1"/>
              <a:t>chymosin</a:t>
            </a:r>
            <a:r>
              <a:rPr lang="en-GB" sz="2000" dirty="0"/>
              <a:t> to clot milk at room temperature.						[3 marks]</a:t>
            </a:r>
          </a:p>
          <a:p>
            <a:pPr marL="0" indent="0">
              <a:spcBef>
                <a:spcPts val="0"/>
              </a:spcBef>
              <a:spcAft>
                <a:spcPts val="450"/>
              </a:spcAft>
              <a:buNone/>
            </a:pPr>
            <a:r>
              <a:rPr lang="en-GB" sz="2000" dirty="0"/>
              <a:t>Stipulated practical: </a:t>
            </a:r>
            <a:r>
              <a:rPr lang="en-GB" sz="2000" i="1" dirty="0"/>
              <a:t>Investigate the factors that affect enzyme activity</a:t>
            </a:r>
            <a:endParaRPr lang="en-GB" sz="2000" dirty="0"/>
          </a:p>
        </p:txBody>
      </p:sp>
    </p:spTree>
    <p:extLst>
      <p:ext uri="{BB962C8B-B14F-4D97-AF65-F5344CB8AC3E}">
        <p14:creationId xmlns:p14="http://schemas.microsoft.com/office/powerpoint/2010/main" val="330517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 scheme</a:t>
            </a:r>
          </a:p>
        </p:txBody>
      </p:sp>
      <p:graphicFrame>
        <p:nvGraphicFramePr>
          <p:cNvPr id="4" name="Content Placeholder 3"/>
          <p:cNvGraphicFramePr>
            <a:graphicFrameLocks noGrp="1"/>
          </p:cNvGraphicFramePr>
          <p:nvPr>
            <p:ph idx="1"/>
            <p:extLst/>
          </p:nvPr>
        </p:nvGraphicFramePr>
        <p:xfrm>
          <a:off x="822722" y="2241948"/>
          <a:ext cx="7543800" cy="2777026"/>
        </p:xfrm>
        <a:graphic>
          <a:graphicData uri="http://schemas.openxmlformats.org/drawingml/2006/table">
            <a:tbl>
              <a:tblPr firstRow="1" bandRow="1">
                <a:tableStyleId>{22838BEF-8BB2-4498-84A7-C5851F593DF1}</a:tableStyleId>
              </a:tblPr>
              <a:tblGrid>
                <a:gridCol w="7543800">
                  <a:extLst>
                    <a:ext uri="{9D8B030D-6E8A-4147-A177-3AD203B41FA5}">
                      <a16:colId xmlns:a16="http://schemas.microsoft.com/office/drawing/2014/main" val="20000"/>
                    </a:ext>
                  </a:extLst>
                </a:gridCol>
              </a:tblGrid>
              <a:tr h="2068366">
                <a:tc>
                  <a:txBody>
                    <a:bodyPr/>
                    <a:lstStyle/>
                    <a:p>
                      <a:r>
                        <a:rPr lang="en-GB" sz="2100" b="0" i="0" u="none" strike="noStrike" kern="1200" baseline="0" dirty="0">
                          <a:solidFill>
                            <a:schemeClr val="dk1"/>
                          </a:solidFill>
                          <a:latin typeface="+mn-lt"/>
                          <a:ea typeface="+mn-ea"/>
                          <a:cs typeface="+mn-cs"/>
                        </a:rPr>
                        <a:t>An experiment that makes reference to the following points:</a:t>
                      </a:r>
                    </a:p>
                    <a:p>
                      <a:pPr marL="285750" indent="-285750">
                        <a:buFont typeface="Arial" panose="020B0604020202020204" pitchFamily="34" charset="0"/>
                        <a:buChar char="•"/>
                      </a:pPr>
                      <a:r>
                        <a:rPr lang="en-GB" sz="2100" b="0" i="0" u="none" strike="noStrike" kern="1200" baseline="0" dirty="0">
                          <a:solidFill>
                            <a:schemeClr val="dk1"/>
                          </a:solidFill>
                          <a:latin typeface="+mn-lt"/>
                          <a:ea typeface="+mn-ea"/>
                          <a:cs typeface="+mn-cs"/>
                        </a:rPr>
                        <a:t>put milk and </a:t>
                      </a:r>
                      <a:r>
                        <a:rPr lang="en-GB" sz="2100" b="0" i="0" u="none" strike="noStrike" kern="1200" baseline="0" dirty="0" err="1">
                          <a:solidFill>
                            <a:schemeClr val="dk1"/>
                          </a:solidFill>
                          <a:latin typeface="+mn-lt"/>
                          <a:ea typeface="+mn-ea"/>
                          <a:cs typeface="+mn-cs"/>
                        </a:rPr>
                        <a:t>chymosin</a:t>
                      </a:r>
                      <a:r>
                        <a:rPr lang="en-GB" sz="2100" b="0" i="0" u="none" strike="noStrike" kern="1200" baseline="0" dirty="0">
                          <a:solidFill>
                            <a:schemeClr val="dk1"/>
                          </a:solidFill>
                          <a:latin typeface="+mn-lt"/>
                          <a:ea typeface="+mn-ea"/>
                          <a:cs typeface="+mn-cs"/>
                        </a:rPr>
                        <a:t> in each test tube with a different buffer solution (1)</a:t>
                      </a:r>
                    </a:p>
                    <a:p>
                      <a:pPr marL="285750" indent="-285750">
                        <a:buFont typeface="Arial" panose="020B0604020202020204" pitchFamily="34" charset="0"/>
                        <a:buChar char="•"/>
                      </a:pPr>
                      <a:r>
                        <a:rPr lang="en-GB" sz="2100" b="0" i="0" u="none" strike="noStrike" kern="1200" baseline="0" dirty="0">
                          <a:solidFill>
                            <a:schemeClr val="dk1"/>
                          </a:solidFill>
                          <a:latin typeface="+mn-lt"/>
                          <a:ea typeface="+mn-ea"/>
                          <a:cs typeface="+mn-cs"/>
                        </a:rPr>
                        <a:t>idea that the volume of milk, volume of </a:t>
                      </a:r>
                      <a:r>
                        <a:rPr lang="en-GB" sz="2100" b="0" i="0" u="none" strike="noStrike" kern="1200" baseline="0" dirty="0" err="1">
                          <a:solidFill>
                            <a:schemeClr val="dk1"/>
                          </a:solidFill>
                          <a:latin typeface="+mn-lt"/>
                          <a:ea typeface="+mn-ea"/>
                          <a:cs typeface="+mn-cs"/>
                        </a:rPr>
                        <a:t>chymosin</a:t>
                      </a:r>
                      <a:r>
                        <a:rPr lang="en-GB" sz="2100" b="0" i="0" u="none" strike="noStrike" kern="1200" baseline="0" dirty="0">
                          <a:solidFill>
                            <a:schemeClr val="dk1"/>
                          </a:solidFill>
                          <a:latin typeface="+mn-lt"/>
                          <a:ea typeface="+mn-ea"/>
                          <a:cs typeface="+mn-cs"/>
                        </a:rPr>
                        <a:t> and volume of buffer solution used in each test tube must be the same (1)</a:t>
                      </a:r>
                    </a:p>
                    <a:p>
                      <a:pPr marL="285750" indent="-285750">
                        <a:buFont typeface="Arial" panose="020B0604020202020204" pitchFamily="34" charset="0"/>
                        <a:buChar char="•"/>
                      </a:pPr>
                      <a:r>
                        <a:rPr lang="en-GB" sz="2100" b="0" i="0" u="none" strike="noStrike" kern="1200" baseline="0" dirty="0">
                          <a:solidFill>
                            <a:schemeClr val="dk1"/>
                          </a:solidFill>
                          <a:latin typeface="+mn-lt"/>
                          <a:ea typeface="+mn-ea"/>
                          <a:cs typeface="+mn-cs"/>
                        </a:rPr>
                        <a:t>time how long it takes for the milk to clot (1)</a:t>
                      </a:r>
                      <a:endParaRPr lang="en-GB" sz="2100" dirty="0"/>
                    </a:p>
                  </a:txBody>
                  <a:tcPr marL="68580" marR="68580" marT="34290" marB="34290"/>
                </a:tc>
                <a:extLst>
                  <a:ext uri="{0D108BD9-81ED-4DB2-BD59-A6C34878D82A}">
                    <a16:rowId xmlns:a16="http://schemas.microsoft.com/office/drawing/2014/main" val="10000"/>
                  </a:ext>
                </a:extLst>
              </a:tr>
              <a:tr h="708660">
                <a:tc>
                  <a:txBody>
                    <a:bodyPr/>
                    <a:lstStyle/>
                    <a:p>
                      <a:r>
                        <a:rPr lang="en-GB" sz="2100" b="0" i="0" u="none" strike="noStrike" kern="1200" baseline="0" dirty="0">
                          <a:solidFill>
                            <a:schemeClr val="dk1"/>
                          </a:solidFill>
                          <a:latin typeface="+mn-lt"/>
                          <a:ea typeface="+mn-ea"/>
                          <a:cs typeface="+mn-cs"/>
                        </a:rPr>
                        <a:t>Accept: any volume of milk/buffer/</a:t>
                      </a:r>
                      <a:r>
                        <a:rPr lang="en-GB" sz="2100" b="0" i="0" u="none" strike="noStrike" kern="1200" baseline="0" dirty="0" err="1">
                          <a:solidFill>
                            <a:schemeClr val="dk1"/>
                          </a:solidFill>
                          <a:latin typeface="+mn-lt"/>
                          <a:ea typeface="+mn-ea"/>
                          <a:cs typeface="+mn-cs"/>
                        </a:rPr>
                        <a:t>chymosin</a:t>
                      </a:r>
                      <a:r>
                        <a:rPr lang="en-GB" sz="2100" b="0" i="0" u="none" strike="noStrike" kern="1200" baseline="0" dirty="0">
                          <a:solidFill>
                            <a:schemeClr val="dk1"/>
                          </a:solidFill>
                          <a:latin typeface="+mn-lt"/>
                          <a:ea typeface="+mn-ea"/>
                          <a:cs typeface="+mn-cs"/>
                        </a:rPr>
                        <a:t> to each test tube as long as it is the same amount for each substance</a:t>
                      </a:r>
                      <a:endParaRPr lang="en-GB" sz="21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0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26" y="307728"/>
            <a:ext cx="8139937" cy="1088068"/>
          </a:xfrm>
        </p:spPr>
        <p:txBody>
          <a:bodyPr>
            <a:normAutofit fontScale="90000"/>
          </a:bodyPr>
          <a:lstStyle/>
          <a:p>
            <a:r>
              <a:rPr lang="en-GB" dirty="0"/>
              <a:t>How can we prepare students for this?</a:t>
            </a:r>
          </a:p>
        </p:txBody>
      </p:sp>
      <p:sp>
        <p:nvSpPr>
          <p:cNvPr id="3" name="Content Placeholder 2"/>
          <p:cNvSpPr>
            <a:spLocks noGrp="1"/>
          </p:cNvSpPr>
          <p:nvPr>
            <p:ph idx="1"/>
          </p:nvPr>
        </p:nvSpPr>
        <p:spPr>
          <a:xfrm>
            <a:off x="608527" y="1395796"/>
            <a:ext cx="5475641" cy="4121436"/>
          </a:xfrm>
        </p:spPr>
        <p:txBody>
          <a:bodyPr>
            <a:noAutofit/>
          </a:bodyPr>
          <a:lstStyle/>
          <a:p>
            <a:pPr marL="0" indent="0">
              <a:buNone/>
            </a:pPr>
            <a:r>
              <a:rPr lang="en-GB" sz="2000" dirty="0"/>
              <a:t>The results of an experiment to investigate the effect of load on extension of a rubber bands are shown in the graph. </a:t>
            </a:r>
          </a:p>
          <a:p>
            <a:pPr marL="0" indent="0">
              <a:buNone/>
            </a:pPr>
            <a:r>
              <a:rPr lang="en-GB" sz="2000" dirty="0"/>
              <a:t>The experiment was performed by four groups of students as indicated by the symbols: </a:t>
            </a:r>
          </a:p>
          <a:p>
            <a:pPr marL="0" indent="0">
              <a:buNone/>
            </a:pPr>
            <a:r>
              <a:rPr lang="en-GB" sz="2000" dirty="0"/>
              <a:t> Group 1  Group 2  Group 3  Group 4 </a:t>
            </a:r>
          </a:p>
          <a:p>
            <a:pPr marL="0" indent="0">
              <a:buNone/>
            </a:pPr>
            <a:r>
              <a:rPr lang="en-GB" sz="2000" b="1" dirty="0"/>
              <a:t>(a) </a:t>
            </a:r>
            <a:r>
              <a:rPr lang="en-GB" sz="2000" dirty="0"/>
              <a:t>Use the graph to comment on any errors in the experiment. </a:t>
            </a:r>
            <a:r>
              <a:rPr lang="en-GB" sz="2000" b="1" dirty="0"/>
              <a:t>[1] </a:t>
            </a:r>
            <a:endParaRPr lang="en-GB" sz="2000" dirty="0"/>
          </a:p>
          <a:p>
            <a:pPr marL="0" indent="0">
              <a:buNone/>
            </a:pPr>
            <a:r>
              <a:rPr lang="en-GB" sz="2000" b="1" dirty="0"/>
              <a:t>(b) </a:t>
            </a:r>
            <a:r>
              <a:rPr lang="en-GB" sz="2000" dirty="0"/>
              <a:t>Suggest why groups 2 and 4 have different results. </a:t>
            </a:r>
            <a:r>
              <a:rPr lang="en-GB" sz="2000" b="1" dirty="0"/>
              <a:t>[1] </a:t>
            </a:r>
            <a:endParaRPr lang="en-GB" sz="2000" dirty="0"/>
          </a:p>
          <a:p>
            <a:pPr marL="0" indent="0">
              <a:buNone/>
            </a:pPr>
            <a:r>
              <a:rPr lang="en-GB" sz="2000" b="1" dirty="0"/>
              <a:t>(c) </a:t>
            </a:r>
            <a:r>
              <a:rPr lang="en-GB" sz="2000" dirty="0"/>
              <a:t>How could group 3 develop their experiment to show plastic deformation in their rubber band? </a:t>
            </a:r>
            <a:r>
              <a:rPr lang="en-GB" sz="2000" b="1" dirty="0"/>
              <a:t>[1] </a:t>
            </a:r>
            <a:r>
              <a:rPr lang="en-GB" sz="2000" dirty="0"/>
              <a:t>	</a:t>
            </a:r>
          </a:p>
          <a:p>
            <a:pPr marL="0" indent="0">
              <a:buNone/>
            </a:pPr>
            <a:r>
              <a:rPr lang="en-GB" sz="2000" dirty="0"/>
              <a:t>Stipulated practical: Measure and observe the effects of forces including the extension of springs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30827" y="1030072"/>
            <a:ext cx="3370977" cy="247274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526" y="3108958"/>
            <a:ext cx="4395522" cy="306664"/>
          </a:xfrm>
          <a:prstGeom prst="rect">
            <a:avLst/>
          </a:prstGeom>
        </p:spPr>
      </p:pic>
    </p:spTree>
    <p:extLst>
      <p:ext uri="{BB962C8B-B14F-4D97-AF65-F5344CB8AC3E}">
        <p14:creationId xmlns:p14="http://schemas.microsoft.com/office/powerpoint/2010/main" val="81637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 scheme</a:t>
            </a:r>
          </a:p>
        </p:txBody>
      </p:sp>
      <p:graphicFrame>
        <p:nvGraphicFramePr>
          <p:cNvPr id="5" name="Content Placeholder 4"/>
          <p:cNvGraphicFramePr>
            <a:graphicFrameLocks noGrp="1"/>
          </p:cNvGraphicFramePr>
          <p:nvPr>
            <p:ph idx="1"/>
            <p:extLst/>
          </p:nvPr>
        </p:nvGraphicFramePr>
        <p:xfrm>
          <a:off x="822960" y="2398358"/>
          <a:ext cx="7543800" cy="2125980"/>
        </p:xfrm>
        <a:graphic>
          <a:graphicData uri="http://schemas.openxmlformats.org/drawingml/2006/table">
            <a:tbl>
              <a:tblPr firstRow="1" bandRow="1">
                <a:tableStyleId>{22838BEF-8BB2-4498-84A7-C5851F593DF1}</a:tableStyleId>
              </a:tblPr>
              <a:tblGrid>
                <a:gridCol w="7543800">
                  <a:extLst>
                    <a:ext uri="{9D8B030D-6E8A-4147-A177-3AD203B41FA5}">
                      <a16:colId xmlns:a16="http://schemas.microsoft.com/office/drawing/2014/main" val="20000"/>
                    </a:ext>
                  </a:extLst>
                </a:gridCol>
              </a:tblGrid>
              <a:tr h="388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dirty="0"/>
                        <a:t>a) </a:t>
                      </a:r>
                      <a:r>
                        <a:rPr lang="en-GB" sz="2100" b="0" i="0" u="none" strike="noStrike" kern="1200" baseline="0" dirty="0">
                          <a:solidFill>
                            <a:schemeClr val="dk1"/>
                          </a:solidFill>
                          <a:latin typeface="+mn-lt"/>
                          <a:ea typeface="+mn-ea"/>
                          <a:cs typeface="+mn-cs"/>
                        </a:rPr>
                        <a:t>Error – group 1 measured length not extension (1)</a:t>
                      </a:r>
                    </a:p>
                  </a:txBody>
                  <a:tcPr marL="68580" marR="68580" marT="34290" marB="34290"/>
                </a:tc>
                <a:extLst>
                  <a:ext uri="{0D108BD9-81ED-4DB2-BD59-A6C34878D82A}">
                    <a16:rowId xmlns:a16="http://schemas.microsoft.com/office/drawing/2014/main" val="10000"/>
                  </a:ext>
                </a:extLst>
              </a:tr>
              <a:tr h="102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b="1" dirty="0"/>
                        <a:t>b) </a:t>
                      </a:r>
                      <a:r>
                        <a:rPr lang="en-GB" sz="2100" b="0" i="0" u="none" strike="noStrike" kern="1200" baseline="0" dirty="0">
                          <a:solidFill>
                            <a:schemeClr val="dk1"/>
                          </a:solidFill>
                          <a:latin typeface="+mn-lt"/>
                          <a:ea typeface="+mn-ea"/>
                          <a:cs typeface="+mn-cs"/>
                        </a:rPr>
                        <a:t>rubber bands not identical / did not have same dimensions (1) </a:t>
                      </a:r>
                    </a:p>
                    <a:p>
                      <a:r>
                        <a:rPr lang="en-GB" sz="2100" b="1" i="0" u="none" strike="noStrike" kern="1200" baseline="0" dirty="0">
                          <a:solidFill>
                            <a:schemeClr val="dk1"/>
                          </a:solidFill>
                          <a:latin typeface="+mn-lt"/>
                          <a:ea typeface="+mn-ea"/>
                          <a:cs typeface="+mn-cs"/>
                        </a:rPr>
                        <a:t>Allow </a:t>
                      </a:r>
                      <a:r>
                        <a:rPr lang="en-GB" sz="2100" b="0" i="0" u="none" strike="noStrike" kern="1200" baseline="0" dirty="0">
                          <a:solidFill>
                            <a:schemeClr val="dk1"/>
                          </a:solidFill>
                          <a:latin typeface="+mn-lt"/>
                          <a:ea typeface="+mn-ea"/>
                          <a:cs typeface="+mn-cs"/>
                        </a:rPr>
                        <a:t>bands had different lengths/widths/thickness (cross-sectional) area </a:t>
                      </a:r>
                      <a:r>
                        <a:rPr lang="en-GB" sz="2100" b="1" i="0" u="none" strike="noStrike" kern="1200" baseline="0" dirty="0">
                          <a:solidFill>
                            <a:schemeClr val="dk1"/>
                          </a:solidFill>
                          <a:latin typeface="+mn-lt"/>
                          <a:ea typeface="+mn-ea"/>
                          <a:cs typeface="+mn-cs"/>
                        </a:rPr>
                        <a:t>not just </a:t>
                      </a:r>
                      <a:r>
                        <a:rPr lang="en-GB" sz="2100" b="0" i="0" u="none" strike="noStrike" kern="1200" baseline="0" dirty="0">
                          <a:solidFill>
                            <a:schemeClr val="dk1"/>
                          </a:solidFill>
                          <a:latin typeface="+mn-lt"/>
                          <a:ea typeface="+mn-ea"/>
                          <a:cs typeface="+mn-cs"/>
                        </a:rPr>
                        <a:t>‘bands were different’ 	</a:t>
                      </a:r>
                    </a:p>
                  </a:txBody>
                  <a:tcPr marL="68580" marR="68580" marT="34290" marB="34290"/>
                </a:tc>
                <a:extLst>
                  <a:ext uri="{0D108BD9-81ED-4DB2-BD59-A6C34878D82A}">
                    <a16:rowId xmlns:a16="http://schemas.microsoft.com/office/drawing/2014/main" val="10001"/>
                  </a:ext>
                </a:extLst>
              </a:tr>
              <a:tr h="708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b="1" dirty="0"/>
                        <a:t>c)</a:t>
                      </a:r>
                      <a:r>
                        <a:rPr lang="en-GB" sz="2100" dirty="0"/>
                        <a:t> </a:t>
                      </a:r>
                      <a:r>
                        <a:rPr lang="en-GB" sz="2100" b="0" i="0" u="none" strike="noStrike" kern="1200" baseline="0" dirty="0">
                          <a:solidFill>
                            <a:schemeClr val="dk1"/>
                          </a:solidFill>
                          <a:latin typeface="+mn-lt"/>
                          <a:ea typeface="+mn-ea"/>
                          <a:cs typeface="+mn-cs"/>
                        </a:rPr>
                        <a:t>More load needs to be added till the relationship is no longer linear (1) 	</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0311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question might be asked?</a:t>
            </a:r>
          </a:p>
        </p:txBody>
      </p:sp>
      <p:sp>
        <p:nvSpPr>
          <p:cNvPr id="3" name="Content Placeholder 2"/>
          <p:cNvSpPr>
            <a:spLocks noGrp="1"/>
          </p:cNvSpPr>
          <p:nvPr>
            <p:ph idx="1"/>
          </p:nvPr>
        </p:nvSpPr>
        <p:spPr>
          <a:xfrm>
            <a:off x="508001" y="1268760"/>
            <a:ext cx="8312471" cy="5040559"/>
          </a:xfrm>
        </p:spPr>
        <p:txBody>
          <a:bodyPr>
            <a:normAutofit fontScale="62500" lnSpcReduction="20000"/>
          </a:bodyPr>
          <a:lstStyle/>
          <a:p>
            <a:pPr marL="0" indent="0">
              <a:buNone/>
            </a:pPr>
            <a:r>
              <a:rPr lang="en-GB" sz="3400" dirty="0"/>
              <a:t>Some students investigated the reactivity of four unknown metals, W, X, Y and Z.  The students used solutions of copper nitrate, magnesium sulfate and zinc chloride. This is the method used:</a:t>
            </a:r>
          </a:p>
          <a:p>
            <a:pPr marL="514350" indent="-514350">
              <a:buAutoNum type="arabicPeriod"/>
            </a:pPr>
            <a:r>
              <a:rPr lang="en-GB" sz="3400" dirty="0"/>
              <a:t>Pour a solution of a metal salt into </a:t>
            </a:r>
          </a:p>
          <a:p>
            <a:pPr marL="0" indent="0">
              <a:buNone/>
            </a:pPr>
            <a:r>
              <a:rPr lang="en-GB" sz="3400" dirty="0"/>
              <a:t>a glass beaker. </a:t>
            </a:r>
          </a:p>
          <a:p>
            <a:pPr marL="0" indent="0">
              <a:buNone/>
            </a:pPr>
            <a:r>
              <a:rPr lang="en-GB" sz="3400" dirty="0"/>
              <a:t>2. Measure the temperature of the </a:t>
            </a:r>
          </a:p>
          <a:p>
            <a:pPr marL="0" indent="0">
              <a:buNone/>
            </a:pPr>
            <a:r>
              <a:rPr lang="en-GB" sz="3400" dirty="0"/>
              <a:t>solution. </a:t>
            </a:r>
          </a:p>
          <a:p>
            <a:pPr marL="0" indent="0">
              <a:buNone/>
            </a:pPr>
            <a:r>
              <a:rPr lang="en-GB" sz="3400" dirty="0"/>
              <a:t>3. Add 1 g of metal to the solution. </a:t>
            </a:r>
          </a:p>
          <a:p>
            <a:pPr marL="0" indent="0">
              <a:buNone/>
            </a:pPr>
            <a:r>
              <a:rPr lang="en-GB" sz="3400" dirty="0"/>
              <a:t>4. Measure the final temperature of </a:t>
            </a:r>
          </a:p>
          <a:p>
            <a:pPr marL="0" indent="0">
              <a:buNone/>
            </a:pPr>
            <a:r>
              <a:rPr lang="en-GB" sz="3400" dirty="0"/>
              <a:t>the solution. </a:t>
            </a:r>
          </a:p>
          <a:p>
            <a:pPr marL="0" indent="0">
              <a:buNone/>
            </a:pPr>
            <a:r>
              <a:rPr lang="en-GB" sz="3400" dirty="0"/>
              <a:t>5. Calculate the temperature increase. </a:t>
            </a:r>
          </a:p>
          <a:p>
            <a:pPr marL="0" indent="0">
              <a:buNone/>
            </a:pPr>
            <a:r>
              <a:rPr lang="en-GB" sz="3400" dirty="0"/>
              <a:t>The students did the experiment using each salt solution with each metal. The diagram shows the apparatus the students used.  The results are below:</a:t>
            </a:r>
          </a:p>
          <a:p>
            <a:pPr marL="0" indent="0">
              <a:buNone/>
            </a:pPr>
            <a:endParaRPr lang="en-GB" dirty="0"/>
          </a:p>
        </p:txBody>
      </p:sp>
      <p:pic>
        <p:nvPicPr>
          <p:cNvPr id="4" name="Picture 3"/>
          <p:cNvPicPr>
            <a:picLocks noChangeAspect="1"/>
          </p:cNvPicPr>
          <p:nvPr/>
        </p:nvPicPr>
        <p:blipFill rotWithShape="1">
          <a:blip r:embed="rId2"/>
          <a:srcRect l="9258" t="24320" r="45214" b="31477"/>
          <a:stretch/>
        </p:blipFill>
        <p:spPr>
          <a:xfrm>
            <a:off x="5045702" y="2276872"/>
            <a:ext cx="3825572" cy="2088232"/>
          </a:xfrm>
          <a:prstGeom prst="rect">
            <a:avLst/>
          </a:prstGeom>
        </p:spPr>
      </p:pic>
      <p:pic>
        <p:nvPicPr>
          <p:cNvPr id="5" name="Picture 4"/>
          <p:cNvPicPr>
            <a:picLocks noChangeAspect="1"/>
          </p:cNvPicPr>
          <p:nvPr/>
        </p:nvPicPr>
        <p:blipFill rotWithShape="1">
          <a:blip r:embed="rId3"/>
          <a:srcRect l="17815" t="37606" r="33805" b="36186"/>
          <a:stretch/>
        </p:blipFill>
        <p:spPr>
          <a:xfrm>
            <a:off x="3594092" y="5247039"/>
            <a:ext cx="5226380" cy="1591755"/>
          </a:xfrm>
          <a:prstGeom prst="rect">
            <a:avLst/>
          </a:prstGeom>
        </p:spPr>
      </p:pic>
    </p:spTree>
    <p:extLst>
      <p:ext uri="{BB962C8B-B14F-4D97-AF65-F5344CB8AC3E}">
        <p14:creationId xmlns:p14="http://schemas.microsoft.com/office/powerpoint/2010/main" val="177062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32656"/>
            <a:ext cx="8158921" cy="6336704"/>
          </a:xfrm>
        </p:spPr>
        <p:txBody>
          <a:bodyPr>
            <a:normAutofit fontScale="92500" lnSpcReduction="10000"/>
          </a:bodyPr>
          <a:lstStyle/>
          <a:p>
            <a:pPr marL="0" indent="0">
              <a:buNone/>
            </a:pPr>
            <a:r>
              <a:rPr lang="en-GB" sz="2000" dirty="0"/>
              <a:t>a) Which metal is </a:t>
            </a:r>
            <a:r>
              <a:rPr lang="en-GB" sz="2000" b="1" dirty="0"/>
              <a:t>least </a:t>
            </a:r>
            <a:r>
              <a:rPr lang="en-GB" sz="2000" dirty="0"/>
              <a:t>reactive? 				</a:t>
            </a:r>
            <a:r>
              <a:rPr lang="en-GB" sz="2000" b="1" dirty="0"/>
              <a:t>[1 mark] </a:t>
            </a:r>
            <a:endParaRPr lang="en-GB" sz="2000" dirty="0"/>
          </a:p>
          <a:p>
            <a:pPr marL="0" indent="0">
              <a:buNone/>
            </a:pPr>
            <a:r>
              <a:rPr lang="en-GB" sz="2000" dirty="0"/>
              <a:t>b) How do the results show that magnesium is </a:t>
            </a:r>
            <a:r>
              <a:rPr lang="en-GB" sz="2000" b="1" dirty="0"/>
              <a:t>more </a:t>
            </a:r>
            <a:r>
              <a:rPr lang="en-GB" sz="2000" dirty="0"/>
              <a:t>reactive than the metals </a:t>
            </a:r>
            <a:r>
              <a:rPr lang="pl-PL" sz="2000" dirty="0"/>
              <a:t>W, X, Y and Z? 	</a:t>
            </a:r>
            <a:r>
              <a:rPr lang="en-GB" sz="2000" dirty="0"/>
              <a:t>					</a:t>
            </a:r>
            <a:r>
              <a:rPr lang="en-GB" sz="2000" b="1" dirty="0"/>
              <a:t>[1 mark] </a:t>
            </a:r>
          </a:p>
          <a:p>
            <a:pPr marL="0" indent="0">
              <a:buNone/>
            </a:pPr>
            <a:r>
              <a:rPr lang="en-GB" sz="2000" b="1" dirty="0"/>
              <a:t>c) </a:t>
            </a:r>
            <a:r>
              <a:rPr lang="en-GB" sz="2000" dirty="0"/>
              <a:t>One student said that the investigation was </a:t>
            </a:r>
            <a:r>
              <a:rPr lang="en-GB" sz="2000" b="1" dirty="0"/>
              <a:t>not </a:t>
            </a:r>
            <a:r>
              <a:rPr lang="en-GB" sz="2000" dirty="0"/>
              <a:t>valid (a fair test). Write </a:t>
            </a:r>
            <a:r>
              <a:rPr lang="en-GB" sz="2000" b="1" dirty="0"/>
              <a:t>four </a:t>
            </a:r>
            <a:r>
              <a:rPr lang="en-GB" sz="2000" dirty="0"/>
              <a:t>ways in which the method or the apparatus could be improved so that the investigation was valid. 				</a:t>
            </a:r>
            <a:r>
              <a:rPr lang="en-GB" sz="2000" b="1" dirty="0"/>
              <a:t>[4 marks]</a:t>
            </a:r>
          </a:p>
          <a:p>
            <a:pPr marL="0" indent="0">
              <a:buNone/>
            </a:pPr>
            <a:r>
              <a:rPr lang="en-GB" sz="2000" b="1" dirty="0"/>
              <a:t>d) </a:t>
            </a:r>
            <a:r>
              <a:rPr lang="en-GB" sz="2000" dirty="0"/>
              <a:t>How do the results show that the reaction between metal </a:t>
            </a:r>
            <a:r>
              <a:rPr lang="en-GB" sz="2000" b="1" dirty="0"/>
              <a:t>Y </a:t>
            </a:r>
            <a:r>
              <a:rPr lang="en-GB" sz="2000" dirty="0"/>
              <a:t>and copper nitrate solution is exothermic? 				</a:t>
            </a:r>
            <a:r>
              <a:rPr lang="en-GB" sz="2000" b="1" dirty="0"/>
              <a:t>[1 mark]</a:t>
            </a:r>
          </a:p>
          <a:p>
            <a:pPr marL="0" indent="0">
              <a:buNone/>
            </a:pPr>
            <a:r>
              <a:rPr lang="en-GB" sz="2000" b="1" dirty="0"/>
              <a:t>e) The graph </a:t>
            </a:r>
            <a:r>
              <a:rPr lang="en-GB" sz="2000" dirty="0"/>
              <a:t>shows the reaction profile of an exothermic reaction.  What does the energy value of 1370 kJ represent? 		</a:t>
            </a:r>
            <a:r>
              <a:rPr lang="en-GB" sz="2000" b="1" dirty="0"/>
              <a:t>[1 mark] </a:t>
            </a:r>
            <a:endParaRPr lang="en-GB" sz="2000" dirty="0"/>
          </a:p>
          <a:p>
            <a:pPr marL="0" indent="0">
              <a:buNone/>
            </a:pPr>
            <a:r>
              <a:rPr lang="en-GB" sz="2000" dirty="0"/>
              <a:t>Tick </a:t>
            </a:r>
            <a:r>
              <a:rPr lang="en-GB" sz="2000" b="1" dirty="0"/>
              <a:t>one </a:t>
            </a:r>
            <a:r>
              <a:rPr lang="en-GB" sz="2000" dirty="0"/>
              <a:t>box. 	</a:t>
            </a:r>
          </a:p>
          <a:p>
            <a:pPr marL="0" indent="0">
              <a:buNone/>
            </a:pPr>
            <a:r>
              <a:rPr lang="en-GB" sz="2000" dirty="0"/>
              <a:t>Activation energy 	Products energy	  </a:t>
            </a:r>
          </a:p>
          <a:p>
            <a:pPr marL="0" indent="0">
              <a:buNone/>
            </a:pPr>
            <a:r>
              <a:rPr lang="en-GB" sz="2000" dirty="0"/>
              <a:t>Reactants energy    	Released energy</a:t>
            </a:r>
          </a:p>
          <a:p>
            <a:pPr marL="0" indent="0">
              <a:buNone/>
            </a:pPr>
            <a:r>
              <a:rPr lang="en-GB" sz="2000" dirty="0"/>
              <a:t>f) Calculate the overall energy change for </a:t>
            </a:r>
          </a:p>
          <a:p>
            <a:pPr marL="0" indent="0">
              <a:buNone/>
            </a:pPr>
            <a:r>
              <a:rPr lang="en-GB" sz="2000" dirty="0"/>
              <a:t>reaction. 		</a:t>
            </a:r>
            <a:r>
              <a:rPr lang="en-GB" sz="2000" b="1" dirty="0"/>
              <a:t>[1 mark]</a:t>
            </a:r>
            <a:r>
              <a:rPr lang="en-GB" sz="2000" dirty="0"/>
              <a:t>	</a:t>
            </a:r>
          </a:p>
          <a:p>
            <a:pPr marL="0" indent="0">
              <a:buNone/>
            </a:pPr>
            <a:r>
              <a:rPr lang="en-GB" sz="2200" dirty="0"/>
              <a:t>[Spec reference: Investigate the variables </a:t>
            </a:r>
          </a:p>
          <a:p>
            <a:pPr marL="0" indent="0">
              <a:buNone/>
            </a:pPr>
            <a:r>
              <a:rPr lang="en-GB" sz="2200" dirty="0"/>
              <a:t>that affect temperature changes in reacting </a:t>
            </a:r>
          </a:p>
          <a:p>
            <a:pPr marL="0" indent="0">
              <a:buNone/>
            </a:pPr>
            <a:r>
              <a:rPr lang="en-GB" sz="2200" dirty="0"/>
              <a:t>solutions such as, e.g. acid plus metals, </a:t>
            </a:r>
          </a:p>
          <a:p>
            <a:pPr marL="0" indent="0">
              <a:buNone/>
            </a:pPr>
            <a:r>
              <a:rPr lang="en-GB" sz="2200" dirty="0"/>
              <a:t>acid plus carbonates, neutralisations, </a:t>
            </a:r>
          </a:p>
          <a:p>
            <a:pPr marL="0" indent="0">
              <a:buNone/>
            </a:pPr>
            <a:r>
              <a:rPr lang="en-GB" sz="2200" dirty="0"/>
              <a:t>displacement of metals.]</a:t>
            </a:r>
            <a:endParaRPr lang="en-GB" sz="2200" b="1" dirty="0"/>
          </a:p>
          <a:p>
            <a:pPr marL="0" indent="0">
              <a:buNone/>
            </a:pPr>
            <a:endParaRPr lang="pl-PL" dirty="0"/>
          </a:p>
          <a:p>
            <a:pPr marL="0" indent="0">
              <a:buNone/>
            </a:pPr>
            <a:endParaRPr lang="en-GB" dirty="0"/>
          </a:p>
          <a:p>
            <a:pPr marL="0" indent="0">
              <a:buNone/>
            </a:pPr>
            <a:endParaRPr lang="en-GB" dirty="0"/>
          </a:p>
        </p:txBody>
      </p:sp>
      <p:pic>
        <p:nvPicPr>
          <p:cNvPr id="4" name="Picture 3"/>
          <p:cNvPicPr>
            <a:picLocks noChangeAspect="1"/>
          </p:cNvPicPr>
          <p:nvPr/>
        </p:nvPicPr>
        <p:blipFill rotWithShape="1">
          <a:blip r:embed="rId2"/>
          <a:srcRect l="12722" t="23052" r="51324" b="27854"/>
          <a:stretch/>
        </p:blipFill>
        <p:spPr>
          <a:xfrm>
            <a:off x="5292080" y="3924607"/>
            <a:ext cx="3575269" cy="2744753"/>
          </a:xfrm>
          <a:prstGeom prst="rect">
            <a:avLst/>
          </a:prstGeom>
        </p:spPr>
      </p:pic>
    </p:spTree>
    <p:extLst>
      <p:ext uri="{BB962C8B-B14F-4D97-AF65-F5344CB8AC3E}">
        <p14:creationId xmlns:p14="http://schemas.microsoft.com/office/powerpoint/2010/main" val="46358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pPr marL="0" indent="0">
              <a:buNone/>
            </a:pPr>
            <a:r>
              <a:rPr lang="en-GB" dirty="0"/>
              <a:t>Ed Walsh:</a:t>
            </a:r>
          </a:p>
          <a:p>
            <a:r>
              <a:rPr lang="en-GB" dirty="0"/>
              <a:t>Education Consultant</a:t>
            </a:r>
          </a:p>
          <a:p>
            <a:r>
              <a:rPr lang="en-GB" dirty="0"/>
              <a:t>Series Editor, Collins GCSE and KS3 Science</a:t>
            </a:r>
          </a:p>
          <a:p>
            <a:r>
              <a:rPr lang="en-GB" dirty="0"/>
              <a:t>Regional Development Lead, Science Learning Network</a:t>
            </a:r>
          </a:p>
          <a:p>
            <a:r>
              <a:rPr lang="en-GB" dirty="0"/>
              <a:t>CPD provider for AQA, ASE and National STEM Learning Centre</a:t>
            </a:r>
          </a:p>
        </p:txBody>
      </p:sp>
    </p:spTree>
    <p:extLst>
      <p:ext uri="{BB962C8B-B14F-4D97-AF65-F5344CB8AC3E}">
        <p14:creationId xmlns:p14="http://schemas.microsoft.com/office/powerpoint/2010/main" val="61168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can we prepare students for this?</a:t>
            </a:r>
          </a:p>
        </p:txBody>
      </p:sp>
      <p:sp>
        <p:nvSpPr>
          <p:cNvPr id="3" name="Content Placeholder 2"/>
          <p:cNvSpPr>
            <a:spLocks noGrp="1"/>
          </p:cNvSpPr>
          <p:nvPr>
            <p:ph idx="1"/>
          </p:nvPr>
        </p:nvSpPr>
        <p:spPr>
          <a:xfrm>
            <a:off x="508000" y="1268761"/>
            <a:ext cx="6210853" cy="3989040"/>
          </a:xfrm>
        </p:spPr>
        <p:txBody>
          <a:bodyPr>
            <a:noAutofit/>
          </a:bodyPr>
          <a:lstStyle/>
          <a:p>
            <a:pPr marL="0" indent="0">
              <a:buNone/>
            </a:pPr>
            <a:r>
              <a:rPr lang="en-GB" sz="2400" dirty="0"/>
              <a:t>A student investigated the force needed to raise a mass through different liquids at a constant speed. 	She set up the apparatus shown.</a:t>
            </a:r>
          </a:p>
          <a:p>
            <a:pPr marL="0" indent="0">
              <a:buNone/>
            </a:pPr>
            <a:r>
              <a:rPr lang="en-GB" sz="2400" dirty="0"/>
              <a:t>a) In the investigation there are several variables. Draw </a:t>
            </a:r>
            <a:r>
              <a:rPr lang="en-GB" sz="2400" b="1" dirty="0"/>
              <a:t>one </a:t>
            </a:r>
            <a:r>
              <a:rPr lang="en-GB" sz="2400" dirty="0"/>
              <a:t>line from each variable to the correct description for this investigation.            </a:t>
            </a:r>
            <a:r>
              <a:rPr lang="en-GB" sz="2400" b="1" dirty="0"/>
              <a:t>[3 marks] </a:t>
            </a:r>
            <a:r>
              <a:rPr lang="en-GB" dirty="0"/>
              <a:t>	</a:t>
            </a:r>
          </a:p>
          <a:p>
            <a:pPr marL="0" indent="0">
              <a:buNone/>
            </a:pPr>
            <a:r>
              <a:rPr lang="en-GB" dirty="0"/>
              <a:t> 	</a:t>
            </a:r>
          </a:p>
          <a:p>
            <a:pPr marL="0" indent="0">
              <a:spcBef>
                <a:spcPts val="0"/>
              </a:spcBef>
              <a:spcAft>
                <a:spcPts val="450"/>
              </a:spcAft>
              <a:buNone/>
            </a:pPr>
            <a:endParaRPr lang="en-GB" sz="1800" dirty="0"/>
          </a:p>
        </p:txBody>
      </p:sp>
      <p:pic>
        <p:nvPicPr>
          <p:cNvPr id="4" name="Picture 3"/>
          <p:cNvPicPr>
            <a:picLocks noChangeAspect="1"/>
          </p:cNvPicPr>
          <p:nvPr/>
        </p:nvPicPr>
        <p:blipFill rotWithShape="1">
          <a:blip r:embed="rId2"/>
          <a:srcRect l="40324" t="38995" r="47861" b="11911"/>
          <a:stretch/>
        </p:blipFill>
        <p:spPr>
          <a:xfrm>
            <a:off x="6876256" y="1417638"/>
            <a:ext cx="2069229" cy="4834146"/>
          </a:xfrm>
          <a:prstGeom prst="rect">
            <a:avLst/>
          </a:prstGeom>
        </p:spPr>
      </p:pic>
      <p:pic>
        <p:nvPicPr>
          <p:cNvPr id="5" name="Picture 4"/>
          <p:cNvPicPr>
            <a:picLocks noChangeAspect="1"/>
          </p:cNvPicPr>
          <p:nvPr/>
        </p:nvPicPr>
        <p:blipFill rotWithShape="1">
          <a:blip r:embed="rId3"/>
          <a:srcRect l="28510" t="41893" r="41750" b="27672"/>
          <a:stretch/>
        </p:blipFill>
        <p:spPr>
          <a:xfrm>
            <a:off x="1958825" y="3717032"/>
            <a:ext cx="4760028" cy="2738646"/>
          </a:xfrm>
          <a:prstGeom prst="rect">
            <a:avLst/>
          </a:prstGeom>
        </p:spPr>
      </p:pic>
    </p:spTree>
    <p:extLst>
      <p:ext uri="{BB962C8B-B14F-4D97-AF65-F5344CB8AC3E}">
        <p14:creationId xmlns:p14="http://schemas.microsoft.com/office/powerpoint/2010/main" val="309964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88640"/>
            <a:ext cx="8456488" cy="6552728"/>
          </a:xfrm>
        </p:spPr>
        <p:txBody>
          <a:bodyPr>
            <a:normAutofit lnSpcReduction="10000"/>
          </a:bodyPr>
          <a:lstStyle/>
          <a:p>
            <a:pPr marL="457200" indent="-457200">
              <a:buAutoNum type="alphaLcParenR" startAt="2"/>
            </a:pPr>
            <a:r>
              <a:rPr lang="en-GB" sz="2400" dirty="0"/>
              <a:t>These are the student’s results.</a:t>
            </a:r>
          </a:p>
          <a:p>
            <a:pPr marL="457200" indent="-457200">
              <a:buAutoNum type="alphaLcParenR" startAt="2"/>
            </a:pPr>
            <a:endParaRPr lang="en-GB" sz="2400" dirty="0"/>
          </a:p>
          <a:p>
            <a:pPr marL="0" indent="0">
              <a:buNone/>
            </a:pPr>
            <a:endParaRPr lang="en-GB" sz="2400" dirty="0"/>
          </a:p>
          <a:p>
            <a:pPr marL="0" indent="0">
              <a:buNone/>
            </a:pPr>
            <a:endParaRPr lang="en-GB" sz="2400" dirty="0"/>
          </a:p>
          <a:p>
            <a:pPr marL="0" indent="0">
              <a:buNone/>
            </a:pPr>
            <a:r>
              <a:rPr lang="en-GB" sz="2400" dirty="0"/>
              <a:t>What was the resolution of the </a:t>
            </a:r>
          </a:p>
          <a:p>
            <a:pPr marL="0" indent="0">
              <a:buNone/>
            </a:pPr>
            <a:r>
              <a:rPr lang="en-GB" sz="2400" dirty="0" err="1"/>
              <a:t>newtonmeter</a:t>
            </a:r>
            <a:r>
              <a:rPr lang="en-GB" sz="2400" dirty="0"/>
              <a:t>? </a:t>
            </a:r>
            <a:r>
              <a:rPr lang="en-GB" sz="2400" b="1" dirty="0"/>
              <a:t>[1 mark] </a:t>
            </a:r>
          </a:p>
          <a:p>
            <a:pPr marL="0" indent="0">
              <a:buNone/>
            </a:pPr>
            <a:r>
              <a:rPr lang="en-GB" sz="2400" dirty="0"/>
              <a:t>0.1 N 	0.5 N 	1 N 	10 N 	</a:t>
            </a:r>
          </a:p>
          <a:p>
            <a:pPr marL="0" indent="0">
              <a:buNone/>
            </a:pPr>
            <a:r>
              <a:rPr lang="en-GB" sz="2400" dirty="0"/>
              <a:t>c) J m/The student wanted to display her results.  How should she display her results? 	</a:t>
            </a:r>
            <a:r>
              <a:rPr lang="en-GB" sz="2400" b="1" dirty="0"/>
              <a:t>[1 mark] </a:t>
            </a:r>
            <a:r>
              <a:rPr lang="en-GB" sz="2400" dirty="0"/>
              <a:t>	</a:t>
            </a:r>
          </a:p>
          <a:p>
            <a:pPr marL="0" indent="0">
              <a:buNone/>
            </a:pPr>
            <a:r>
              <a:rPr lang="en-GB" sz="2400" dirty="0"/>
              <a:t>A bar chart 	A line graph 	A pie chart 	</a:t>
            </a:r>
          </a:p>
          <a:p>
            <a:pPr marL="0" indent="0">
              <a:buNone/>
            </a:pPr>
            <a:r>
              <a:rPr lang="en-GB" sz="2400" dirty="0"/>
              <a:t>d) Give a reason for your answer to part c. [1 mark] 	</a:t>
            </a:r>
          </a:p>
          <a:p>
            <a:pPr marL="0" indent="0">
              <a:buNone/>
            </a:pPr>
            <a:r>
              <a:rPr lang="en-GB" sz="2400" dirty="0"/>
              <a:t>e) A force of 13.8 N was used to lift the mass 0.5 m vertically through the syrup. 	</a:t>
            </a:r>
          </a:p>
          <a:p>
            <a:pPr marL="0" indent="0">
              <a:buNone/>
            </a:pPr>
            <a:r>
              <a:rPr lang="en-GB" sz="2400" dirty="0"/>
              <a:t>Use the following equation to calculate the work done in lifting the mass: Work done = force × distance 	</a:t>
            </a:r>
          </a:p>
          <a:p>
            <a:pPr marL="0" indent="0">
              <a:buNone/>
            </a:pPr>
            <a:r>
              <a:rPr lang="en-GB" sz="2400" dirty="0"/>
              <a:t>Choose the correct unit:	J	m/s	N	 </a:t>
            </a:r>
            <a:r>
              <a:rPr lang="en-GB" sz="2400" b="1" dirty="0"/>
              <a:t>[3 marks] </a:t>
            </a:r>
            <a:r>
              <a:rPr lang="en-GB" dirty="0"/>
              <a:t>	</a:t>
            </a:r>
          </a:p>
          <a:p>
            <a:pPr marL="0" indent="0">
              <a:buNone/>
            </a:pPr>
            <a:endParaRPr lang="en-GB" dirty="0"/>
          </a:p>
          <a:p>
            <a:pPr marL="0" indent="0">
              <a:buNone/>
            </a:pPr>
            <a:endParaRPr lang="en-GB" dirty="0"/>
          </a:p>
        </p:txBody>
      </p:sp>
      <p:pic>
        <p:nvPicPr>
          <p:cNvPr id="4" name="Picture 3"/>
          <p:cNvPicPr>
            <a:picLocks noChangeAspect="1"/>
          </p:cNvPicPr>
          <p:nvPr/>
        </p:nvPicPr>
        <p:blipFill rotWithShape="1">
          <a:blip r:embed="rId2"/>
          <a:srcRect l="31667" t="28488" r="48065" b="47781"/>
          <a:stretch/>
        </p:blipFill>
        <p:spPr>
          <a:xfrm>
            <a:off x="5135973" y="188640"/>
            <a:ext cx="3828515" cy="2520280"/>
          </a:xfrm>
          <a:prstGeom prst="rect">
            <a:avLst/>
          </a:prstGeom>
        </p:spPr>
      </p:pic>
    </p:spTree>
    <p:extLst>
      <p:ext uri="{BB962C8B-B14F-4D97-AF65-F5344CB8AC3E}">
        <p14:creationId xmlns:p14="http://schemas.microsoft.com/office/powerpoint/2010/main" val="353965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p>
        </p:txBody>
      </p:sp>
      <p:sp>
        <p:nvSpPr>
          <p:cNvPr id="3" name="Content Placeholder 2"/>
          <p:cNvSpPr>
            <a:spLocks noGrp="1"/>
          </p:cNvSpPr>
          <p:nvPr>
            <p:ph idx="1"/>
          </p:nvPr>
        </p:nvSpPr>
        <p:spPr/>
        <p:txBody>
          <a:bodyPr/>
          <a:lstStyle/>
          <a:p>
            <a:r>
              <a:rPr lang="en-GB" dirty="0"/>
              <a:t>Looking at the range of skills and ideas needed to answer the questions successfully, what are the implications for teaching and learning?</a:t>
            </a:r>
          </a:p>
          <a:p>
            <a:r>
              <a:rPr lang="en-GB" dirty="0"/>
              <a:t>How well would ‘doing the experiment’ prepare students for such questions?</a:t>
            </a:r>
          </a:p>
        </p:txBody>
      </p:sp>
    </p:spTree>
    <p:extLst>
      <p:ext uri="{BB962C8B-B14F-4D97-AF65-F5344CB8AC3E}">
        <p14:creationId xmlns:p14="http://schemas.microsoft.com/office/powerpoint/2010/main" val="74782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Conducting an investigation</a:t>
            </a:r>
          </a:p>
        </p:txBody>
      </p:sp>
      <p:sp>
        <p:nvSpPr>
          <p:cNvPr id="3" name="Content Placeholder 2"/>
          <p:cNvSpPr>
            <a:spLocks noGrp="1"/>
          </p:cNvSpPr>
          <p:nvPr>
            <p:ph idx="1"/>
          </p:nvPr>
        </p:nvSpPr>
        <p:spPr/>
        <p:txBody>
          <a:bodyPr/>
          <a:lstStyle/>
          <a:p>
            <a:pPr marL="0" indent="0">
              <a:buNone/>
            </a:pPr>
            <a:r>
              <a:rPr lang="en-GB" dirty="0"/>
              <a:t>Set up the equipment to run the experiment.  As you do so, consider:</a:t>
            </a:r>
          </a:p>
          <a:p>
            <a:r>
              <a:rPr lang="en-GB" dirty="0"/>
              <a:t>What you would expect students to be able to do to demonstrate competence in these skills?</a:t>
            </a:r>
          </a:p>
          <a:p>
            <a:r>
              <a:rPr lang="en-GB" dirty="0"/>
              <a:t>How you would provide feedback?</a:t>
            </a:r>
          </a:p>
          <a:p>
            <a:r>
              <a:rPr lang="en-GB" dirty="0"/>
              <a:t>How you would maintain records? (Collins are developing a tracking system to use with students)</a:t>
            </a:r>
          </a:p>
        </p:txBody>
      </p:sp>
    </p:spTree>
    <p:extLst>
      <p:ext uri="{BB962C8B-B14F-4D97-AF65-F5344CB8AC3E}">
        <p14:creationId xmlns:p14="http://schemas.microsoft.com/office/powerpoint/2010/main" val="126562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Placing the experiment in a broader context</a:t>
            </a:r>
          </a:p>
        </p:txBody>
      </p:sp>
      <p:sp>
        <p:nvSpPr>
          <p:cNvPr id="3" name="Content Placeholder 2"/>
          <p:cNvSpPr>
            <a:spLocks noGrp="1"/>
          </p:cNvSpPr>
          <p:nvPr>
            <p:ph idx="1"/>
          </p:nvPr>
        </p:nvSpPr>
        <p:spPr/>
        <p:txBody>
          <a:bodyPr>
            <a:normAutofit fontScale="92500"/>
          </a:bodyPr>
          <a:lstStyle/>
          <a:p>
            <a:pPr marL="0" indent="0">
              <a:buNone/>
            </a:pPr>
            <a:r>
              <a:rPr lang="en-GB" dirty="0"/>
              <a:t>What might an exam question look like, based on this context, that assessed:</a:t>
            </a:r>
          </a:p>
          <a:p>
            <a:r>
              <a:rPr lang="en-GB" dirty="0">
                <a:solidFill>
                  <a:schemeClr val="dk1"/>
                </a:solidFill>
              </a:rPr>
              <a:t>Knowledge and understanding of scientific techniques and procedures?</a:t>
            </a:r>
          </a:p>
          <a:p>
            <a:r>
              <a:rPr lang="en-GB" dirty="0">
                <a:solidFill>
                  <a:schemeClr val="dk1"/>
                </a:solidFill>
              </a:rPr>
              <a:t>Application of knowledge and understanding of scientific enquiry, techniques and procedures?</a:t>
            </a:r>
          </a:p>
          <a:p>
            <a:r>
              <a:rPr lang="en-GB" dirty="0">
                <a:solidFill>
                  <a:schemeClr val="dk1"/>
                </a:solidFill>
              </a:rPr>
              <a:t>Analysis of information and ideas to make judgments and draw conclusions; develop and improve experimental procedures?</a:t>
            </a:r>
          </a:p>
          <a:p>
            <a:endParaRPr lang="en-GB" dirty="0">
              <a:solidFill>
                <a:schemeClr val="dk1"/>
              </a:solidFill>
            </a:endParaRPr>
          </a:p>
          <a:p>
            <a:endParaRPr lang="en-GB" dirty="0">
              <a:solidFill>
                <a:schemeClr val="dk1"/>
              </a:solidFill>
            </a:endParaRPr>
          </a:p>
          <a:p>
            <a:endParaRPr lang="en-GB" dirty="0"/>
          </a:p>
          <a:p>
            <a:endParaRPr lang="en-GB" dirty="0"/>
          </a:p>
        </p:txBody>
      </p:sp>
    </p:spTree>
    <p:extLst>
      <p:ext uri="{BB962C8B-B14F-4D97-AF65-F5344CB8AC3E}">
        <p14:creationId xmlns:p14="http://schemas.microsoft.com/office/powerpoint/2010/main" val="132170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What would you think of the teacher who was getting students to…</a:t>
            </a:r>
          </a:p>
        </p:txBody>
      </p:sp>
      <p:graphicFrame>
        <p:nvGraphicFramePr>
          <p:cNvPr id="4" name="Table 3"/>
          <p:cNvGraphicFramePr>
            <a:graphicFrameLocks noGrp="1"/>
          </p:cNvGraphicFramePr>
          <p:nvPr>
            <p:extLst/>
          </p:nvPr>
        </p:nvGraphicFramePr>
        <p:xfrm>
          <a:off x="467544" y="1340768"/>
          <a:ext cx="8197801" cy="4123483"/>
        </p:xfrm>
        <a:graphic>
          <a:graphicData uri="http://schemas.openxmlformats.org/drawingml/2006/table">
            <a:tbl>
              <a:tblPr firstRow="1" firstCol="1" bandRow="1">
                <a:tableStyleId>{5C22544A-7EE6-4342-B048-85BDC9FD1C3A}</a:tableStyleId>
              </a:tblPr>
              <a:tblGrid>
                <a:gridCol w="8197801">
                  <a:extLst>
                    <a:ext uri="{9D8B030D-6E8A-4147-A177-3AD203B41FA5}">
                      <a16:colId xmlns:a16="http://schemas.microsoft.com/office/drawing/2014/main" val="1468108370"/>
                    </a:ext>
                  </a:extLst>
                </a:gridCol>
              </a:tblGrid>
              <a:tr h="637784">
                <a:tc>
                  <a:txBody>
                    <a:bodyPr/>
                    <a:lstStyle/>
                    <a:p>
                      <a:pPr marL="342900" lvl="0" indent="-342900">
                        <a:spcAft>
                          <a:spcPts val="0"/>
                        </a:spcAft>
                        <a:buFont typeface="Symbol" panose="05050102010706020507" pitchFamily="18" charset="2"/>
                        <a:buChar char=""/>
                      </a:pPr>
                      <a:r>
                        <a:rPr lang="en-GB" sz="2000" b="0" dirty="0">
                          <a:effectLst/>
                        </a:rPr>
                        <a:t>plan different types of scientific enquiries to answer questions, including recognising and controlling variables where necessary</a:t>
                      </a:r>
                      <a:endParaRPr lang="en-GB" sz="2000" b="0" dirty="0">
                        <a:solidFill>
                          <a:srgbClr val="000000"/>
                        </a:solidFill>
                        <a:effectLst/>
                        <a:latin typeface="Arial" panose="020B0604020202020204" pitchFamily="34" charset="0"/>
                        <a:ea typeface="Calibri" panose="020F0502020204030204" pitchFamily="34" charset="0"/>
                      </a:endParaRPr>
                    </a:p>
                  </a:txBody>
                  <a:tcPr marL="60732" marR="60732" marT="0" marB="0"/>
                </a:tc>
                <a:extLst>
                  <a:ext uri="{0D108BD9-81ED-4DB2-BD59-A6C34878D82A}">
                    <a16:rowId xmlns:a16="http://schemas.microsoft.com/office/drawing/2014/main" val="18400309"/>
                  </a:ext>
                </a:extLst>
              </a:tr>
              <a:tr h="1275570">
                <a:tc>
                  <a:txBody>
                    <a:bodyPr/>
                    <a:lstStyle/>
                    <a:p>
                      <a:pPr marL="342900" lvl="0" indent="-342900">
                        <a:spcAft>
                          <a:spcPts val="0"/>
                        </a:spcAft>
                        <a:buFont typeface="Symbol" panose="05050102010706020507" pitchFamily="18" charset="2"/>
                        <a:buChar char=""/>
                      </a:pPr>
                      <a:r>
                        <a:rPr lang="en-GB" sz="2000" b="0" dirty="0">
                          <a:effectLst/>
                        </a:rPr>
                        <a:t>take measurements, using a range of scientific equipment, with increasing accuracy and precision, taking repeat readings when appropriate  </a:t>
                      </a:r>
                    </a:p>
                    <a:p>
                      <a:pPr marL="342900" lvl="0" indent="-342900">
                        <a:spcAft>
                          <a:spcPts val="0"/>
                        </a:spcAft>
                        <a:buFont typeface="Symbol" panose="05050102010706020507" pitchFamily="18" charset="2"/>
                        <a:buChar char=""/>
                      </a:pPr>
                      <a:r>
                        <a:rPr lang="en-GB" sz="2000" b="0" dirty="0">
                          <a:effectLst/>
                        </a:rPr>
                        <a:t>record data and results of increasing complexity using scientific diagrams and labels, classification keys, tables, bar and line graphs </a:t>
                      </a:r>
                      <a:endParaRPr lang="en-GB" sz="2000" b="0" dirty="0">
                        <a:solidFill>
                          <a:srgbClr val="000000"/>
                        </a:solidFill>
                        <a:effectLst/>
                        <a:latin typeface="Arial" panose="020B0604020202020204" pitchFamily="34" charset="0"/>
                        <a:ea typeface="Calibri" panose="020F0502020204030204" pitchFamily="34" charset="0"/>
                      </a:endParaRPr>
                    </a:p>
                  </a:txBody>
                  <a:tcPr marL="60732" marR="60732" marT="0" marB="0"/>
                </a:tc>
                <a:extLst>
                  <a:ext uri="{0D108BD9-81ED-4DB2-BD59-A6C34878D82A}">
                    <a16:rowId xmlns:a16="http://schemas.microsoft.com/office/drawing/2014/main" val="2037525795"/>
                  </a:ext>
                </a:extLst>
              </a:tr>
              <a:tr h="934559">
                <a:tc>
                  <a:txBody>
                    <a:bodyPr/>
                    <a:lstStyle/>
                    <a:p>
                      <a:pPr marL="342900" lvl="0" indent="-342900">
                        <a:spcAft>
                          <a:spcPts val="0"/>
                        </a:spcAft>
                        <a:buFont typeface="Symbol" panose="05050102010706020507" pitchFamily="18" charset="2"/>
                        <a:buChar char=""/>
                      </a:pPr>
                      <a:r>
                        <a:rPr lang="en-GB" sz="2000" b="0" dirty="0">
                          <a:effectLst/>
                        </a:rPr>
                        <a:t>report and present findings from enquiries, including conclusions, causal relationships and explanations of and degree of trust in results, in oral and written forms such as displays and other presentation</a:t>
                      </a:r>
                      <a:endParaRPr lang="en-GB" sz="2000" b="0" dirty="0">
                        <a:solidFill>
                          <a:srgbClr val="000000"/>
                        </a:solidFill>
                        <a:effectLst/>
                        <a:latin typeface="Arial" panose="020B0604020202020204" pitchFamily="34" charset="0"/>
                        <a:ea typeface="Calibri" panose="020F0502020204030204" pitchFamily="34" charset="0"/>
                      </a:endParaRPr>
                    </a:p>
                  </a:txBody>
                  <a:tcPr marL="60732" marR="60732" marT="0" marB="0"/>
                </a:tc>
                <a:extLst>
                  <a:ext uri="{0D108BD9-81ED-4DB2-BD59-A6C34878D82A}">
                    <a16:rowId xmlns:a16="http://schemas.microsoft.com/office/drawing/2014/main" val="2355036283"/>
                  </a:ext>
                </a:extLst>
              </a:tr>
              <a:tr h="1275570">
                <a:tc>
                  <a:txBody>
                    <a:bodyPr/>
                    <a:lstStyle/>
                    <a:p>
                      <a:pPr marL="342900" lvl="0" indent="-342900">
                        <a:spcAft>
                          <a:spcPts val="0"/>
                        </a:spcAft>
                        <a:buFont typeface="Symbol" panose="05050102010706020507" pitchFamily="18" charset="2"/>
                        <a:buChar char=""/>
                      </a:pPr>
                      <a:r>
                        <a:rPr lang="en-GB" sz="2000" b="0" dirty="0">
                          <a:effectLst/>
                        </a:rPr>
                        <a:t>use test results to make predictions to set up further comparative and fair tests</a:t>
                      </a:r>
                    </a:p>
                    <a:p>
                      <a:pPr marL="342900" lvl="0" indent="-342900">
                        <a:spcAft>
                          <a:spcPts val="0"/>
                        </a:spcAft>
                        <a:buFont typeface="Symbol" panose="05050102010706020507" pitchFamily="18" charset="2"/>
                        <a:buChar char=""/>
                      </a:pPr>
                      <a:r>
                        <a:rPr lang="en-GB" sz="2000" b="0" dirty="0">
                          <a:effectLst/>
                        </a:rPr>
                        <a:t>identify scientific evidence that has been used to support or refute ideas or arguments.  </a:t>
                      </a:r>
                      <a:endParaRPr lang="en-GB" sz="2000" b="0" dirty="0">
                        <a:solidFill>
                          <a:srgbClr val="000000"/>
                        </a:solidFill>
                        <a:effectLst/>
                        <a:latin typeface="Arial" panose="020B0604020202020204" pitchFamily="34" charset="0"/>
                        <a:ea typeface="Calibri" panose="020F0502020204030204" pitchFamily="34" charset="0"/>
                      </a:endParaRPr>
                    </a:p>
                  </a:txBody>
                  <a:tcPr marL="60732" marR="60732" marT="0" marB="0"/>
                </a:tc>
                <a:extLst>
                  <a:ext uri="{0D108BD9-81ED-4DB2-BD59-A6C34878D82A}">
                    <a16:rowId xmlns:a16="http://schemas.microsoft.com/office/drawing/2014/main" val="3867630233"/>
                  </a:ext>
                </a:extLst>
              </a:tr>
            </a:tbl>
          </a:graphicData>
        </a:graphic>
      </p:graphicFrame>
    </p:spTree>
    <p:extLst>
      <p:ext uri="{BB962C8B-B14F-4D97-AF65-F5344CB8AC3E}">
        <p14:creationId xmlns:p14="http://schemas.microsoft.com/office/powerpoint/2010/main" val="895662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71817" y="1000108"/>
            <a:ext cx="2143125" cy="1154162"/>
          </a:xfrm>
          <a:prstGeom prst="rect">
            <a:avLst/>
          </a:prstGeom>
          <a:solidFill>
            <a:schemeClr val="bg1"/>
          </a:solidFill>
          <a:ln w="9525">
            <a:solidFill>
              <a:schemeClr val="bg1">
                <a:lumMod val="85000"/>
              </a:schemeClr>
            </a:solidFill>
          </a:ln>
        </p:spPr>
        <p:txBody>
          <a:bodyPr>
            <a:spAutoFit/>
          </a:bodyPr>
          <a:lstStyle/>
          <a:p>
            <a:pPr algn="ctr" fontAlgn="auto">
              <a:spcBef>
                <a:spcPts val="0"/>
              </a:spcBef>
              <a:spcAft>
                <a:spcPts val="0"/>
              </a:spcAft>
              <a:buFont typeface="+mj-lt"/>
              <a:buAutoNum type="alphaUcPeriod"/>
              <a:defRPr/>
            </a:pPr>
            <a:r>
              <a:rPr lang="en-GB" b="1" dirty="0">
                <a:latin typeface="+mn-lt"/>
                <a:cs typeface="+mn-cs"/>
              </a:rPr>
              <a:t>  Developer's objectives</a:t>
            </a:r>
          </a:p>
          <a:p>
            <a:pPr algn="ctr" fontAlgn="auto">
              <a:spcBef>
                <a:spcPts val="600"/>
              </a:spcBef>
              <a:spcAft>
                <a:spcPts val="0"/>
              </a:spcAft>
              <a:defRPr/>
            </a:pPr>
            <a:r>
              <a:rPr lang="en-GB" sz="1400" dirty="0">
                <a:solidFill>
                  <a:srgbClr val="219DD2"/>
                </a:solidFill>
                <a:latin typeface="+mn-lt"/>
                <a:cs typeface="+mn-cs"/>
              </a:rPr>
              <a:t>what the pupils are intended to learn</a:t>
            </a:r>
          </a:p>
        </p:txBody>
      </p:sp>
      <p:sp>
        <p:nvSpPr>
          <p:cNvPr id="9" name="TextBox 8"/>
          <p:cNvSpPr txBox="1"/>
          <p:nvPr/>
        </p:nvSpPr>
        <p:spPr>
          <a:xfrm>
            <a:off x="3071817" y="2500306"/>
            <a:ext cx="2143125" cy="1154162"/>
          </a:xfrm>
          <a:prstGeom prst="rect">
            <a:avLst/>
          </a:prstGeom>
          <a:solidFill>
            <a:schemeClr val="bg1"/>
          </a:solidFill>
          <a:ln w="9525">
            <a:solidFill>
              <a:schemeClr val="bg1">
                <a:lumMod val="85000"/>
              </a:schemeClr>
            </a:solidFill>
          </a:ln>
        </p:spPr>
        <p:txBody>
          <a:bodyPr>
            <a:spAutoFit/>
          </a:bodyPr>
          <a:lstStyle/>
          <a:p>
            <a:pPr algn="ctr" fontAlgn="auto">
              <a:spcBef>
                <a:spcPts val="0"/>
              </a:spcBef>
              <a:spcAft>
                <a:spcPts val="0"/>
              </a:spcAft>
              <a:defRPr/>
            </a:pPr>
            <a:r>
              <a:rPr lang="en-GB" b="1" dirty="0">
                <a:latin typeface="+mn-lt"/>
                <a:cs typeface="+mn-cs"/>
              </a:rPr>
              <a:t>B.  Task specification</a:t>
            </a:r>
          </a:p>
          <a:p>
            <a:pPr algn="ctr" fontAlgn="auto">
              <a:spcBef>
                <a:spcPts val="600"/>
              </a:spcBef>
              <a:spcAft>
                <a:spcPts val="0"/>
              </a:spcAft>
              <a:defRPr/>
            </a:pPr>
            <a:r>
              <a:rPr lang="en-GB" sz="1400" dirty="0">
                <a:solidFill>
                  <a:srgbClr val="219DD2"/>
                </a:solidFill>
                <a:latin typeface="+mn-lt"/>
                <a:cs typeface="+mn-cs"/>
              </a:rPr>
              <a:t>what the pupils are intended to do</a:t>
            </a:r>
          </a:p>
        </p:txBody>
      </p:sp>
      <p:sp>
        <p:nvSpPr>
          <p:cNvPr id="11" name="TextBox 10"/>
          <p:cNvSpPr txBox="1"/>
          <p:nvPr/>
        </p:nvSpPr>
        <p:spPr>
          <a:xfrm>
            <a:off x="3071817" y="5500702"/>
            <a:ext cx="2143125" cy="1154162"/>
          </a:xfrm>
          <a:prstGeom prst="rect">
            <a:avLst/>
          </a:prstGeom>
          <a:solidFill>
            <a:schemeClr val="bg1"/>
          </a:solidFill>
          <a:ln w="9525">
            <a:solidFill>
              <a:schemeClr val="bg1">
                <a:lumMod val="85000"/>
              </a:schemeClr>
            </a:solidFill>
          </a:ln>
        </p:spPr>
        <p:txBody>
          <a:bodyPr>
            <a:spAutoFit/>
          </a:bodyPr>
          <a:lstStyle/>
          <a:p>
            <a:pPr algn="ctr" fontAlgn="auto">
              <a:spcBef>
                <a:spcPts val="0"/>
              </a:spcBef>
              <a:spcAft>
                <a:spcPts val="0"/>
              </a:spcAft>
              <a:defRPr/>
            </a:pPr>
            <a:r>
              <a:rPr lang="en-GB" b="1" dirty="0">
                <a:latin typeface="+mn-lt"/>
                <a:cs typeface="+mn-cs"/>
              </a:rPr>
              <a:t>D.  Learning outcomes</a:t>
            </a:r>
          </a:p>
          <a:p>
            <a:pPr algn="ctr" fontAlgn="auto">
              <a:spcBef>
                <a:spcPts val="600"/>
              </a:spcBef>
              <a:spcAft>
                <a:spcPts val="0"/>
              </a:spcAft>
              <a:defRPr/>
            </a:pPr>
            <a:r>
              <a:rPr lang="en-GB" sz="1400" dirty="0">
                <a:solidFill>
                  <a:srgbClr val="219DD2"/>
                </a:solidFill>
                <a:latin typeface="+mn-lt"/>
                <a:cs typeface="+mn-cs"/>
              </a:rPr>
              <a:t>what the pupils actually learn</a:t>
            </a:r>
          </a:p>
        </p:txBody>
      </p:sp>
      <p:cxnSp>
        <p:nvCxnSpPr>
          <p:cNvPr id="13" name="Straight Arrow Connector 12"/>
          <p:cNvCxnSpPr/>
          <p:nvPr/>
        </p:nvCxnSpPr>
        <p:spPr>
          <a:xfrm rot="5400000">
            <a:off x="3974296" y="2311406"/>
            <a:ext cx="33816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10800000">
            <a:off x="2286005" y="4784751"/>
            <a:ext cx="78581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flipH="1" flipV="1">
            <a:off x="1498605" y="4000526"/>
            <a:ext cx="157321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10800000" flipH="1">
            <a:off x="2286005" y="3214714"/>
            <a:ext cx="785812"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10800000">
            <a:off x="857255" y="5786454"/>
            <a:ext cx="2214562"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5400000" flipH="1" flipV="1">
            <a:off x="-1285897" y="3643303"/>
            <a:ext cx="4286279" cy="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10800000" flipH="1">
            <a:off x="857255" y="1500174"/>
            <a:ext cx="221456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351" name="TextBox 41"/>
          <p:cNvSpPr txBox="1">
            <a:spLocks noChangeArrowheads="1"/>
          </p:cNvSpPr>
          <p:nvPr/>
        </p:nvSpPr>
        <p:spPr bwMode="auto">
          <a:xfrm>
            <a:off x="571478" y="3610277"/>
            <a:ext cx="2214550" cy="461665"/>
          </a:xfrm>
          <a:prstGeom prst="rect">
            <a:avLst/>
          </a:prstGeom>
          <a:solidFill>
            <a:schemeClr val="bg1">
              <a:alpha val="75000"/>
            </a:schemeClr>
          </a:solidFill>
          <a:ln w="9525">
            <a:noFill/>
            <a:miter lim="800000"/>
            <a:headEnd/>
            <a:tailEnd/>
          </a:ln>
        </p:spPr>
        <p:txBody>
          <a:bodyPr wrap="square">
            <a:spAutoFit/>
          </a:bodyPr>
          <a:lstStyle/>
          <a:p>
            <a:pPr lvl="0">
              <a:spcBef>
                <a:spcPct val="20000"/>
              </a:spcBef>
            </a:pPr>
            <a:r>
              <a:rPr lang="en-GB" sz="2400" b="1" kern="0" dirty="0">
                <a:solidFill>
                  <a:srgbClr val="219DC9"/>
                </a:solidFill>
                <a:latin typeface="Trebuchet MS"/>
                <a:cs typeface="Arial"/>
              </a:rPr>
              <a:t>effectiveness</a:t>
            </a:r>
          </a:p>
        </p:txBody>
      </p:sp>
      <p:sp>
        <p:nvSpPr>
          <p:cNvPr id="44" name="Oval 43"/>
          <p:cNvSpPr/>
          <p:nvPr/>
        </p:nvSpPr>
        <p:spPr>
          <a:xfrm>
            <a:off x="2500311" y="4572026"/>
            <a:ext cx="428625" cy="430213"/>
          </a:xfrm>
          <a:prstGeom prst="ellipse">
            <a:avLst/>
          </a:prstGeom>
          <a:ln w="63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r>
              <a:rPr lang="en-GB">
                <a:solidFill>
                  <a:srgbClr val="000000"/>
                </a:solidFill>
              </a:rPr>
              <a:t>1</a:t>
            </a:r>
          </a:p>
        </p:txBody>
      </p:sp>
      <p:sp>
        <p:nvSpPr>
          <p:cNvPr id="19" name="Title 1"/>
          <p:cNvSpPr txBox="1">
            <a:spLocks/>
          </p:cNvSpPr>
          <p:nvPr/>
        </p:nvSpPr>
        <p:spPr>
          <a:xfrm>
            <a:off x="952500" y="333375"/>
            <a:ext cx="6448425" cy="110648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a:ln>
                  <a:noFill/>
                </a:ln>
                <a:solidFill>
                  <a:srgbClr val="01397D"/>
                </a:solidFill>
                <a:effectLst/>
                <a:uLnTx/>
                <a:uFillTx/>
                <a:latin typeface="+mj-lt"/>
                <a:ea typeface="+mj-ea"/>
                <a:cs typeface="+mj-cs"/>
              </a:rPr>
              <a:t>Reflecting on practical work</a:t>
            </a:r>
          </a:p>
        </p:txBody>
      </p:sp>
      <p:sp>
        <p:nvSpPr>
          <p:cNvPr id="10" name="TextBox 9"/>
          <p:cNvSpPr txBox="1"/>
          <p:nvPr/>
        </p:nvSpPr>
        <p:spPr>
          <a:xfrm>
            <a:off x="3071817" y="4000504"/>
            <a:ext cx="2143125" cy="1154162"/>
          </a:xfrm>
          <a:prstGeom prst="rect">
            <a:avLst/>
          </a:prstGeom>
          <a:solidFill>
            <a:schemeClr val="bg1"/>
          </a:solidFill>
          <a:ln w="9525">
            <a:solidFill>
              <a:schemeClr val="bg1">
                <a:lumMod val="85000"/>
              </a:schemeClr>
            </a:solidFill>
          </a:ln>
        </p:spPr>
        <p:txBody>
          <a:bodyPr>
            <a:spAutoFit/>
          </a:bodyPr>
          <a:lstStyle/>
          <a:p>
            <a:pPr algn="ctr" fontAlgn="auto">
              <a:spcBef>
                <a:spcPts val="0"/>
              </a:spcBef>
              <a:spcAft>
                <a:spcPts val="0"/>
              </a:spcAft>
              <a:defRPr/>
            </a:pPr>
            <a:r>
              <a:rPr lang="en-GB" b="1" dirty="0">
                <a:latin typeface="+mn-lt"/>
                <a:cs typeface="+mn-cs"/>
              </a:rPr>
              <a:t>C.  Classroom events</a:t>
            </a:r>
          </a:p>
          <a:p>
            <a:pPr algn="ctr" fontAlgn="auto">
              <a:spcBef>
                <a:spcPts val="600"/>
              </a:spcBef>
              <a:spcAft>
                <a:spcPts val="0"/>
              </a:spcAft>
              <a:defRPr/>
            </a:pPr>
            <a:r>
              <a:rPr lang="en-GB" sz="1400" dirty="0">
                <a:solidFill>
                  <a:srgbClr val="219DD2"/>
                </a:solidFill>
                <a:latin typeface="+mn-lt"/>
                <a:cs typeface="+mn-cs"/>
              </a:rPr>
              <a:t>what the pupils actually do</a:t>
            </a:r>
          </a:p>
        </p:txBody>
      </p:sp>
      <p:sp>
        <p:nvSpPr>
          <p:cNvPr id="36" name="Oval 35"/>
          <p:cNvSpPr/>
          <p:nvPr/>
        </p:nvSpPr>
        <p:spPr>
          <a:xfrm>
            <a:off x="2500311" y="5572140"/>
            <a:ext cx="428625" cy="430212"/>
          </a:xfrm>
          <a:prstGeom prst="ellipse">
            <a:avLst/>
          </a:prstGeom>
          <a:ln w="63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r>
              <a:rPr lang="en-GB" dirty="0">
                <a:solidFill>
                  <a:srgbClr val="000000"/>
                </a:solidFill>
              </a:rPr>
              <a:t>2</a:t>
            </a:r>
          </a:p>
        </p:txBody>
      </p:sp>
      <p:cxnSp>
        <p:nvCxnSpPr>
          <p:cNvPr id="39" name="Straight Arrow Connector 38"/>
          <p:cNvCxnSpPr/>
          <p:nvPr/>
        </p:nvCxnSpPr>
        <p:spPr>
          <a:xfrm rot="5400000">
            <a:off x="3973500" y="3830626"/>
            <a:ext cx="33816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rot="5400000">
            <a:off x="3975088" y="5330824"/>
            <a:ext cx="33816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4"/>
          <p:cNvSpPr txBox="1">
            <a:spLocks noChangeArrowheads="1"/>
          </p:cNvSpPr>
          <p:nvPr/>
        </p:nvSpPr>
        <p:spPr bwMode="auto">
          <a:xfrm>
            <a:off x="5500694" y="1500174"/>
            <a:ext cx="3429024" cy="4016484"/>
          </a:xfrm>
          <a:prstGeom prst="rect">
            <a:avLst/>
          </a:prstGeom>
          <a:noFill/>
          <a:ln w="9525">
            <a:noFill/>
            <a:miter lim="800000"/>
            <a:headEnd/>
            <a:tailEnd/>
          </a:ln>
        </p:spPr>
        <p:txBody>
          <a:bodyPr wrap="square">
            <a:spAutoFit/>
          </a:bodyPr>
          <a:lstStyle/>
          <a:p>
            <a:pPr>
              <a:spcBef>
                <a:spcPts val="600"/>
              </a:spcBef>
              <a:spcAft>
                <a:spcPts val="600"/>
              </a:spcAft>
            </a:pPr>
            <a:r>
              <a:rPr lang="en-GB" sz="2000" dirty="0">
                <a:latin typeface="+mn-lt"/>
              </a:rPr>
              <a:t>Effectiveness at Level 1</a:t>
            </a:r>
          </a:p>
          <a:p>
            <a:pPr>
              <a:spcBef>
                <a:spcPts val="600"/>
              </a:spcBef>
              <a:spcAft>
                <a:spcPts val="600"/>
              </a:spcAft>
            </a:pPr>
            <a:r>
              <a:rPr lang="en-GB" sz="2000" dirty="0">
                <a:solidFill>
                  <a:srgbClr val="219DC9"/>
                </a:solidFill>
                <a:latin typeface="+mn-lt"/>
              </a:rPr>
              <a:t>Did pupils do what they were intended to do (and see the things they were meant to see)?</a:t>
            </a:r>
          </a:p>
          <a:p>
            <a:pPr>
              <a:spcBef>
                <a:spcPts val="600"/>
              </a:spcBef>
              <a:spcAft>
                <a:spcPts val="600"/>
              </a:spcAft>
            </a:pPr>
            <a:r>
              <a:rPr lang="en-GB" sz="2000" dirty="0">
                <a:latin typeface="+mn-lt"/>
              </a:rPr>
              <a:t>Effectiveness at Level 2</a:t>
            </a:r>
          </a:p>
          <a:p>
            <a:pPr>
              <a:spcBef>
                <a:spcPts val="600"/>
              </a:spcBef>
              <a:spcAft>
                <a:spcPts val="600"/>
              </a:spcAft>
            </a:pPr>
            <a:r>
              <a:rPr lang="en-GB" sz="2000" dirty="0">
                <a:solidFill>
                  <a:srgbClr val="219DC9"/>
                </a:solidFill>
                <a:latin typeface="+mn-lt"/>
              </a:rPr>
              <a:t>Did pupils learn (and can later show understanding of) what they were intended to learn?</a:t>
            </a:r>
          </a:p>
          <a:p>
            <a:pPr marL="273050" indent="-273050"/>
            <a:endParaRPr lang="en-GB" sz="2000" dirty="0"/>
          </a:p>
        </p:txBody>
      </p:sp>
      <p:sp>
        <p:nvSpPr>
          <p:cNvPr id="2" name="TextBox 1"/>
          <p:cNvSpPr txBox="1"/>
          <p:nvPr/>
        </p:nvSpPr>
        <p:spPr>
          <a:xfrm>
            <a:off x="5500694" y="5162534"/>
            <a:ext cx="3175762" cy="369332"/>
          </a:xfrm>
          <a:prstGeom prst="rect">
            <a:avLst/>
          </a:prstGeom>
          <a:noFill/>
        </p:spPr>
        <p:txBody>
          <a:bodyPr wrap="square" rtlCol="0">
            <a:spAutoFit/>
          </a:bodyPr>
          <a:lstStyle/>
          <a:p>
            <a:r>
              <a:rPr lang="en-GB" dirty="0"/>
              <a:t>From: ‘Getting practical’</a:t>
            </a:r>
          </a:p>
        </p:txBody>
      </p:sp>
    </p:spTree>
    <p:custDataLst>
      <p:tags r:id="rId1"/>
    </p:custDataLst>
    <p:extLst>
      <p:ext uri="{BB962C8B-B14F-4D97-AF65-F5344CB8AC3E}">
        <p14:creationId xmlns:p14="http://schemas.microsoft.com/office/powerpoint/2010/main" val="4469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2000"/>
                                        <p:tgtEl>
                                          <p:spTgt spid="39"/>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2000"/>
                                        <p:tgtEl>
                                          <p:spTgt spid="40"/>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351"/>
                                        </p:tgtEl>
                                        <p:attrNameLst>
                                          <p:attrName>style.visibility</p:attrName>
                                        </p:attrNameLst>
                                      </p:cBhvr>
                                      <p:to>
                                        <p:strVal val="visible"/>
                                      </p:to>
                                    </p:set>
                                    <p:animEffect transition="in" filter="fade">
                                      <p:cBhvr>
                                        <p:cTn id="33" dur="2000"/>
                                        <p:tgtEl>
                                          <p:spTgt spid="14351"/>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2000"/>
                                        <p:tgtEl>
                                          <p:spTgt spid="44"/>
                                        </p:tgtEl>
                                      </p:cBhvr>
                                    </p:animEffect>
                                  </p:childTnLst>
                                </p:cTn>
                              </p:par>
                              <p:par>
                                <p:cTn id="38" presetID="22" presetClass="entr" presetSubtype="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par>
                                <p:cTn id="49" presetID="22" presetClass="entr" presetSubtype="8" fill="hold"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left)">
                                      <p:cBhvr>
                                        <p:cTn id="51" dur="2000"/>
                                        <p:tgtEl>
                                          <p:spTgt spid="20">
                                            <p:txEl>
                                              <p:pRg st="0" end="0"/>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20">
                                            <p:txEl>
                                              <p:pRg st="1" end="1"/>
                                            </p:txEl>
                                          </p:spTgt>
                                        </p:tgtEl>
                                        <p:attrNameLst>
                                          <p:attrName>style.visibility</p:attrName>
                                        </p:attrNameLst>
                                      </p:cBhvr>
                                      <p:to>
                                        <p:strVal val="visible"/>
                                      </p:to>
                                    </p:set>
                                    <p:animEffect transition="in" filter="wipe(left)">
                                      <p:cBhvr>
                                        <p:cTn id="54" dur="2000"/>
                                        <p:tgtEl>
                                          <p:spTgt spid="2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2000"/>
                                        <p:tgtEl>
                                          <p:spTgt spid="36"/>
                                        </p:tgtEl>
                                      </p:cBhvr>
                                    </p:animEffect>
                                  </p:childTnLst>
                                </p:cTn>
                              </p:par>
                            </p:childTnLst>
                          </p:cTn>
                        </p:par>
                        <p:par>
                          <p:cTn id="60" fill="hold">
                            <p:stCondLst>
                              <p:cond delay="2000"/>
                            </p:stCondLst>
                            <p:childTnLst>
                              <p:par>
                                <p:cTn id="61" presetID="22" presetClass="entr" presetSubtype="2"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right)">
                                      <p:cBhvr>
                                        <p:cTn id="63" dur="500"/>
                                        <p:tgtEl>
                                          <p:spTgt spid="34"/>
                                        </p:tgtEl>
                                      </p:cBhvr>
                                    </p:animEffect>
                                  </p:childTnLst>
                                </p:cTn>
                              </p:par>
                            </p:childTnLst>
                          </p:cTn>
                        </p:par>
                        <p:par>
                          <p:cTn id="64" fill="hold">
                            <p:stCondLst>
                              <p:cond delay="2500"/>
                            </p:stCondLst>
                            <p:childTnLst>
                              <p:par>
                                <p:cTn id="65" presetID="22" presetClass="entr" presetSubtype="4"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22" presetClass="entr" presetSubtype="8" fill="hold" nodeType="withEffect">
                                  <p:stCondLst>
                                    <p:cond delay="0"/>
                                  </p:stCondLst>
                                  <p:childTnLst>
                                    <p:set>
                                      <p:cBhvr>
                                        <p:cTn id="73" dur="1" fill="hold">
                                          <p:stCondLst>
                                            <p:cond delay="0"/>
                                          </p:stCondLst>
                                        </p:cTn>
                                        <p:tgtEl>
                                          <p:spTgt spid="20">
                                            <p:txEl>
                                              <p:pRg st="2" end="2"/>
                                            </p:txEl>
                                          </p:spTgt>
                                        </p:tgtEl>
                                        <p:attrNameLst>
                                          <p:attrName>style.visibility</p:attrName>
                                        </p:attrNameLst>
                                      </p:cBhvr>
                                      <p:to>
                                        <p:strVal val="visible"/>
                                      </p:to>
                                    </p:set>
                                    <p:animEffect transition="in" filter="wipe(left)">
                                      <p:cBhvr>
                                        <p:cTn id="74" dur="2000"/>
                                        <p:tgtEl>
                                          <p:spTgt spid="20">
                                            <p:txEl>
                                              <p:pRg st="2" end="2"/>
                                            </p:txEl>
                                          </p:spTgt>
                                        </p:tgtEl>
                                      </p:cBhvr>
                                    </p:animEffect>
                                  </p:childTnLst>
                                </p:cTn>
                              </p:par>
                              <p:par>
                                <p:cTn id="75" presetID="22" presetClass="entr" presetSubtype="8" fill="hold" nodeType="withEffect">
                                  <p:stCondLst>
                                    <p:cond delay="0"/>
                                  </p:stCondLst>
                                  <p:childTnLst>
                                    <p:set>
                                      <p:cBhvr>
                                        <p:cTn id="76" dur="1" fill="hold">
                                          <p:stCondLst>
                                            <p:cond delay="0"/>
                                          </p:stCondLst>
                                        </p:cTn>
                                        <p:tgtEl>
                                          <p:spTgt spid="20">
                                            <p:txEl>
                                              <p:pRg st="3" end="3"/>
                                            </p:txEl>
                                          </p:spTgt>
                                        </p:tgtEl>
                                        <p:attrNameLst>
                                          <p:attrName>style.visibility</p:attrName>
                                        </p:attrNameLst>
                                      </p:cBhvr>
                                      <p:to>
                                        <p:strVal val="visible"/>
                                      </p:to>
                                    </p:set>
                                    <p:animEffect transition="in" filter="wipe(left)">
                                      <p:cBhvr>
                                        <p:cTn id="77" dur="2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4351" grpId="0" animBg="1"/>
      <p:bldP spid="44" grpId="0" animBg="1"/>
      <p:bldP spid="10"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71525" y="71438"/>
            <a:ext cx="8229600" cy="1143000"/>
          </a:xfrm>
        </p:spPr>
        <p:txBody>
          <a:bodyPr>
            <a:normAutofit fontScale="90000"/>
          </a:bodyPr>
          <a:lstStyle/>
          <a:p>
            <a:pPr eaLnBrk="1" hangingPunct="1"/>
            <a:r>
              <a:rPr lang="en-GB"/>
              <a:t>Why do we do practical work?</a:t>
            </a:r>
            <a:br>
              <a:rPr lang="en-GB"/>
            </a:br>
            <a:r>
              <a:rPr lang="en-GB" sz="2800"/>
              <a:t> - the key learning outcomes</a:t>
            </a:r>
            <a:endParaRPr lang="en-GB"/>
          </a:p>
        </p:txBody>
      </p:sp>
      <p:graphicFrame>
        <p:nvGraphicFramePr>
          <p:cNvPr id="7" name="Content Placeholder 6"/>
          <p:cNvGraphicFramePr>
            <a:graphicFrameLocks noGrp="1"/>
          </p:cNvGraphicFramePr>
          <p:nvPr>
            <p:ph sz="quarter" idx="4"/>
          </p:nvPr>
        </p:nvGraphicFramePr>
        <p:xfrm>
          <a:off x="2571736" y="1643050"/>
          <a:ext cx="357190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ular Callout 9"/>
          <p:cNvSpPr/>
          <p:nvPr/>
        </p:nvSpPr>
        <p:spPr>
          <a:xfrm>
            <a:off x="6429375" y="4214813"/>
            <a:ext cx="2500313" cy="758825"/>
          </a:xfrm>
          <a:prstGeom prst="wedgeRoundRectCallout">
            <a:avLst>
              <a:gd name="adj1" fmla="val -73676"/>
              <a:gd name="adj2" fmla="val -45393"/>
              <a:gd name="adj3" fmla="val 16667"/>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p:nvSpPr>
        <p:spPr>
          <a:xfrm>
            <a:off x="6429375" y="4286250"/>
            <a:ext cx="2714625" cy="584200"/>
          </a:xfrm>
          <a:prstGeom prst="rect">
            <a:avLst/>
          </a:prstGeom>
        </p:spPr>
        <p:txBody>
          <a:bodyPr>
            <a:spAutoFit/>
          </a:bodyPr>
          <a:lstStyle/>
          <a:p>
            <a:pPr marL="349250" indent="-349250">
              <a:buClr>
                <a:schemeClr val="tx1"/>
              </a:buClr>
              <a:buFont typeface="Arial" pitchFamily="34" charset="0"/>
              <a:buChar char="•"/>
              <a:defRPr/>
            </a:pPr>
            <a:r>
              <a:rPr lang="en-GB" sz="1600" dirty="0">
                <a:latin typeface="+mn-lt"/>
                <a:cs typeface="Arial" charset="0"/>
              </a:rPr>
              <a:t>Identify equipment</a:t>
            </a:r>
          </a:p>
          <a:p>
            <a:pPr marL="349250" indent="-349250">
              <a:buClr>
                <a:schemeClr val="tx1"/>
              </a:buClr>
              <a:buFont typeface="Arial" pitchFamily="34" charset="0"/>
              <a:buChar char="•"/>
              <a:defRPr/>
            </a:pPr>
            <a:r>
              <a:rPr lang="en-GB" sz="1600" dirty="0">
                <a:latin typeface="+mn-lt"/>
                <a:cs typeface="Arial" charset="0"/>
              </a:rPr>
              <a:t>Use equipment</a:t>
            </a:r>
          </a:p>
        </p:txBody>
      </p:sp>
      <p:sp>
        <p:nvSpPr>
          <p:cNvPr id="12" name="Rounded Rectangular Callout 11"/>
          <p:cNvSpPr/>
          <p:nvPr/>
        </p:nvSpPr>
        <p:spPr>
          <a:xfrm>
            <a:off x="5786438" y="1143000"/>
            <a:ext cx="3214687" cy="2071688"/>
          </a:xfrm>
          <a:prstGeom prst="wedgeRoundRectCallout">
            <a:avLst>
              <a:gd name="adj1" fmla="val -73393"/>
              <a:gd name="adj2" fmla="val 24732"/>
              <a:gd name="adj3" fmla="val 16667"/>
            </a:avLst>
          </a:prstGeom>
          <a:solidFill>
            <a:srgbClr val="DBE5F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Text Placeholder 5"/>
          <p:cNvSpPr>
            <a:spLocks noGrp="1"/>
          </p:cNvSpPr>
          <p:nvPr>
            <p:ph type="body" sz="quarter" idx="3"/>
          </p:nvPr>
        </p:nvSpPr>
        <p:spPr>
          <a:xfrm>
            <a:off x="5800725" y="1071563"/>
            <a:ext cx="3343275" cy="2071687"/>
          </a:xfrm>
        </p:spPr>
        <p:txBody>
          <a:bodyPr/>
          <a:lstStyle/>
          <a:p>
            <a:pPr marL="363538" indent="-363538" eaLnBrk="1" hangingPunct="1">
              <a:buClr>
                <a:schemeClr val="tx1"/>
              </a:buClr>
              <a:buFont typeface="Arial" pitchFamily="34" charset="0"/>
              <a:buChar char="•"/>
              <a:defRPr/>
            </a:pPr>
            <a:r>
              <a:rPr lang="en-GB" sz="1600" b="0" kern="1200" dirty="0"/>
              <a:t>Make observations</a:t>
            </a:r>
          </a:p>
          <a:p>
            <a:pPr marL="363538" indent="-363538" eaLnBrk="1" hangingPunct="1">
              <a:buClr>
                <a:schemeClr val="tx1"/>
              </a:buClr>
              <a:buFont typeface="Arial" pitchFamily="34" charset="0"/>
              <a:buChar char="•"/>
              <a:defRPr/>
            </a:pPr>
            <a:r>
              <a:rPr lang="en-GB" sz="1600" b="0" kern="1200" dirty="0"/>
              <a:t>Identify or classify</a:t>
            </a:r>
          </a:p>
          <a:p>
            <a:pPr marL="363538" indent="-363538" eaLnBrk="1" hangingPunct="1">
              <a:buClr>
                <a:schemeClr val="tx1"/>
              </a:buClr>
              <a:buFont typeface="Arial" pitchFamily="34" charset="0"/>
              <a:buChar char="•"/>
              <a:defRPr/>
            </a:pPr>
            <a:r>
              <a:rPr lang="en-GB" sz="1600" b="0" kern="1200" dirty="0"/>
              <a:t>Describe a link between variables</a:t>
            </a:r>
          </a:p>
          <a:p>
            <a:pPr marL="363538" indent="-363538" eaLnBrk="1" hangingPunct="1">
              <a:buClr>
                <a:schemeClr val="tx1"/>
              </a:buClr>
              <a:buFont typeface="Arial" pitchFamily="34" charset="0"/>
              <a:buChar char="•"/>
              <a:defRPr/>
            </a:pPr>
            <a:r>
              <a:rPr lang="en-GB" sz="1600" b="0" kern="1200" dirty="0"/>
              <a:t>Show understanding of scientific ideas</a:t>
            </a:r>
          </a:p>
        </p:txBody>
      </p:sp>
      <p:sp>
        <p:nvSpPr>
          <p:cNvPr id="13" name="Rounded Rectangular Callout 12"/>
          <p:cNvSpPr/>
          <p:nvPr/>
        </p:nvSpPr>
        <p:spPr>
          <a:xfrm>
            <a:off x="0" y="2643188"/>
            <a:ext cx="2500313" cy="2678112"/>
          </a:xfrm>
          <a:prstGeom prst="wedgeRoundRectCallout">
            <a:avLst>
              <a:gd name="adj1" fmla="val 67868"/>
              <a:gd name="adj2" fmla="val 2344"/>
              <a:gd name="adj3" fmla="val 16667"/>
            </a:avLst>
          </a:prstGeom>
          <a:solidFill>
            <a:srgbClr val="D9F8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Rectangle 8"/>
          <p:cNvSpPr/>
          <p:nvPr/>
        </p:nvSpPr>
        <p:spPr>
          <a:xfrm>
            <a:off x="71438" y="2751138"/>
            <a:ext cx="2500312" cy="2554287"/>
          </a:xfrm>
          <a:prstGeom prst="rect">
            <a:avLst/>
          </a:prstGeom>
        </p:spPr>
        <p:txBody>
          <a:bodyPr>
            <a:spAutoFit/>
          </a:bodyPr>
          <a:lstStyle/>
          <a:p>
            <a:pPr marL="363538" indent="-363538">
              <a:buClr>
                <a:schemeClr val="tx1"/>
              </a:buClr>
              <a:buFont typeface="Arial" pitchFamily="34" charset="0"/>
              <a:buChar char="•"/>
              <a:defRPr/>
            </a:pPr>
            <a:r>
              <a:rPr lang="en-GB" sz="1600" dirty="0">
                <a:latin typeface="+mn-lt"/>
                <a:cs typeface="Arial" charset="0"/>
              </a:rPr>
              <a:t>Propose a question</a:t>
            </a:r>
          </a:p>
          <a:p>
            <a:pPr marL="363538" indent="-363538">
              <a:buClr>
                <a:schemeClr val="tx1"/>
              </a:buClr>
              <a:buFont typeface="Arial" pitchFamily="34" charset="0"/>
              <a:buChar char="•"/>
              <a:defRPr/>
            </a:pPr>
            <a:r>
              <a:rPr lang="en-GB" sz="1600" dirty="0">
                <a:latin typeface="+mn-lt"/>
                <a:cs typeface="Arial" charset="0"/>
              </a:rPr>
              <a:t>Plan a strategy</a:t>
            </a:r>
          </a:p>
          <a:p>
            <a:pPr marL="363538" indent="-363538">
              <a:buClr>
                <a:schemeClr val="tx1"/>
              </a:buClr>
              <a:buFont typeface="Arial" pitchFamily="34" charset="0"/>
              <a:buChar char="•"/>
              <a:defRPr/>
            </a:pPr>
            <a:r>
              <a:rPr lang="en-GB" sz="1600" dirty="0">
                <a:latin typeface="+mn-lt"/>
                <a:cs typeface="Arial" charset="0"/>
              </a:rPr>
              <a:t>Evaluate risk</a:t>
            </a:r>
          </a:p>
          <a:p>
            <a:pPr marL="363538" indent="-363538">
              <a:buClr>
                <a:schemeClr val="tx1"/>
              </a:buClr>
              <a:buFont typeface="Arial" pitchFamily="34" charset="0"/>
              <a:buChar char="•"/>
              <a:defRPr/>
            </a:pPr>
            <a:r>
              <a:rPr lang="en-GB" sz="1600" dirty="0">
                <a:latin typeface="+mn-lt"/>
                <a:cs typeface="Arial" charset="0"/>
              </a:rPr>
              <a:t>Collect relevant data</a:t>
            </a:r>
          </a:p>
          <a:p>
            <a:pPr marL="363538" indent="-363538">
              <a:buClr>
                <a:schemeClr val="tx1"/>
              </a:buClr>
              <a:buFont typeface="Arial" pitchFamily="34" charset="0"/>
              <a:buChar char="•"/>
              <a:defRPr/>
            </a:pPr>
            <a:r>
              <a:rPr lang="en-GB" sz="1600" dirty="0">
                <a:latin typeface="+mn-lt"/>
                <a:cs typeface="Arial" charset="0"/>
              </a:rPr>
              <a:t>Present data effectively</a:t>
            </a:r>
          </a:p>
          <a:p>
            <a:pPr marL="363538" indent="-363538">
              <a:buClr>
                <a:schemeClr val="tx1"/>
              </a:buClr>
              <a:buFont typeface="Arial" pitchFamily="34" charset="0"/>
              <a:buChar char="•"/>
              <a:defRPr/>
            </a:pPr>
            <a:r>
              <a:rPr lang="en-GB" sz="1600" dirty="0">
                <a:latin typeface="+mn-lt"/>
                <a:cs typeface="Arial" charset="0"/>
              </a:rPr>
              <a:t>Interpret data</a:t>
            </a:r>
          </a:p>
          <a:p>
            <a:pPr marL="363538" indent="-363538">
              <a:buClr>
                <a:schemeClr val="tx1"/>
              </a:buClr>
              <a:buFont typeface="Arial" pitchFamily="34" charset="0"/>
              <a:buChar char="•"/>
              <a:defRPr/>
            </a:pPr>
            <a:r>
              <a:rPr lang="en-GB" sz="1600" dirty="0">
                <a:latin typeface="+mn-lt"/>
                <a:cs typeface="Arial" charset="0"/>
              </a:rPr>
              <a:t>State a conclusion</a:t>
            </a:r>
          </a:p>
          <a:p>
            <a:pPr marL="363538" indent="-363538">
              <a:buClr>
                <a:schemeClr val="tx1"/>
              </a:buClr>
              <a:buFont typeface="Arial" pitchFamily="34" charset="0"/>
              <a:buChar char="•"/>
              <a:defRPr/>
            </a:pPr>
            <a:r>
              <a:rPr lang="en-GB" sz="1600" dirty="0">
                <a:latin typeface="+mn-lt"/>
                <a:cs typeface="Arial" charset="0"/>
              </a:rPr>
              <a:t>Evaluate  a conclusion</a:t>
            </a:r>
          </a:p>
        </p:txBody>
      </p:sp>
      <p:sp>
        <p:nvSpPr>
          <p:cNvPr id="11" name="TextBox 10"/>
          <p:cNvSpPr txBox="1"/>
          <p:nvPr/>
        </p:nvSpPr>
        <p:spPr>
          <a:xfrm>
            <a:off x="5500694" y="5162534"/>
            <a:ext cx="3175762" cy="369332"/>
          </a:xfrm>
          <a:prstGeom prst="rect">
            <a:avLst/>
          </a:prstGeom>
          <a:noFill/>
        </p:spPr>
        <p:txBody>
          <a:bodyPr wrap="square" rtlCol="0">
            <a:spAutoFit/>
          </a:bodyPr>
          <a:lstStyle/>
          <a:p>
            <a:r>
              <a:rPr lang="en-GB" dirty="0"/>
              <a:t>From: ‘Getting practical’</a:t>
            </a:r>
          </a:p>
        </p:txBody>
      </p:sp>
    </p:spTree>
    <p:extLst>
      <p:ext uri="{BB962C8B-B14F-4D97-AF65-F5344CB8AC3E}">
        <p14:creationId xmlns:p14="http://schemas.microsoft.com/office/powerpoint/2010/main" val="21079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2000"/>
                                        <p:tgtEl>
                                          <p:spTgt spid="6">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left)">
                                      <p:cBhvr>
                                        <p:cTn id="14" dur="2000"/>
                                        <p:tgtEl>
                                          <p:spTgt spid="6">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left)">
                                      <p:cBhvr>
                                        <p:cTn id="18" dur="2000"/>
                                        <p:tgtEl>
                                          <p:spTgt spid="6">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2000"/>
                                        <p:tgtEl>
                                          <p:spTgt spid="6">
                                            <p:txEl>
                                              <p:pRg st="3" end="3"/>
                                            </p:txEl>
                                          </p:spTgt>
                                        </p:tgtEl>
                                      </p:cBhvr>
                                    </p:animEffect>
                                  </p:childTnLst>
                                </p:cTn>
                              </p:par>
                            </p:childTnLst>
                          </p:cTn>
                        </p:par>
                        <p:par>
                          <p:cTn id="23" fill="hold">
                            <p:stCondLst>
                              <p:cond delay="80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000"/>
                                        <p:tgtEl>
                                          <p:spTgt spid="1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2000"/>
                                        <p:tgtEl>
                                          <p:spTgt spid="8">
                                            <p:txEl>
                                              <p:pRg st="0" end="0"/>
                                            </p:txEl>
                                          </p:spTgt>
                                        </p:tgtEl>
                                      </p:cBhvr>
                                    </p:animEffect>
                                  </p:childTnLst>
                                </p:cTn>
                              </p:par>
                            </p:childTnLst>
                          </p:cTn>
                        </p:par>
                        <p:par>
                          <p:cTn id="30" fill="hold">
                            <p:stCondLst>
                              <p:cond delay="10000"/>
                            </p:stCondLst>
                            <p:childTnLst>
                              <p:par>
                                <p:cTn id="31" presetID="22" presetClass="entr" presetSubtype="8" fill="hold" grpId="0" nodeType="after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2000"/>
                                        <p:tgtEl>
                                          <p:spTgt spid="8">
                                            <p:txEl>
                                              <p:pRg st="1" end="1"/>
                                            </p:txEl>
                                          </p:spTgt>
                                        </p:tgtEl>
                                      </p:cBhvr>
                                    </p:animEffect>
                                  </p:childTnLst>
                                </p:cTn>
                              </p:par>
                            </p:childTnLst>
                          </p:cTn>
                        </p:par>
                        <p:par>
                          <p:cTn id="34" fill="hold">
                            <p:stCondLst>
                              <p:cond delay="12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2000"/>
                                        <p:tgtEl>
                                          <p:spTgt spid="1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2000"/>
                                        <p:tgtEl>
                                          <p:spTgt spid="9">
                                            <p:txEl>
                                              <p:pRg st="0" end="0"/>
                                            </p:txEl>
                                          </p:spTgt>
                                        </p:tgtEl>
                                      </p:cBhvr>
                                    </p:animEffect>
                                  </p:childTnLst>
                                </p:cTn>
                              </p:par>
                            </p:childTnLst>
                          </p:cTn>
                        </p:par>
                        <p:par>
                          <p:cTn id="41" fill="hold">
                            <p:stCondLst>
                              <p:cond delay="14000"/>
                            </p:stCondLst>
                            <p:childTnLst>
                              <p:par>
                                <p:cTn id="42" presetID="22" presetClass="entr" presetSubtype="8"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2000"/>
                                        <p:tgtEl>
                                          <p:spTgt spid="9">
                                            <p:txEl>
                                              <p:pRg st="1" end="1"/>
                                            </p:txEl>
                                          </p:spTgt>
                                        </p:tgtEl>
                                      </p:cBhvr>
                                    </p:animEffect>
                                  </p:childTnLst>
                                </p:cTn>
                              </p:par>
                            </p:childTnLst>
                          </p:cTn>
                        </p:par>
                        <p:par>
                          <p:cTn id="45" fill="hold">
                            <p:stCondLst>
                              <p:cond delay="16000"/>
                            </p:stCondLst>
                            <p:childTnLst>
                              <p:par>
                                <p:cTn id="46" presetID="22" presetClass="entr" presetSubtype="8" fill="hold" grpId="0" nodeType="after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2000"/>
                                        <p:tgtEl>
                                          <p:spTgt spid="9">
                                            <p:txEl>
                                              <p:pRg st="2" end="2"/>
                                            </p:txEl>
                                          </p:spTgt>
                                        </p:tgtEl>
                                      </p:cBhvr>
                                    </p:animEffect>
                                  </p:childTnLst>
                                </p:cTn>
                              </p:par>
                            </p:childTnLst>
                          </p:cTn>
                        </p:par>
                        <p:par>
                          <p:cTn id="49" fill="hold">
                            <p:stCondLst>
                              <p:cond delay="18000"/>
                            </p:stCondLst>
                            <p:childTnLst>
                              <p:par>
                                <p:cTn id="50" presetID="22" presetClass="entr" presetSubtype="8" fill="hold" grpId="0" nodeType="after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wipe(left)">
                                      <p:cBhvr>
                                        <p:cTn id="52" dur="2000"/>
                                        <p:tgtEl>
                                          <p:spTgt spid="9">
                                            <p:txEl>
                                              <p:pRg st="3" end="3"/>
                                            </p:txEl>
                                          </p:spTgt>
                                        </p:tgtEl>
                                      </p:cBhvr>
                                    </p:animEffect>
                                  </p:childTnLst>
                                </p:cTn>
                              </p:par>
                            </p:childTnLst>
                          </p:cTn>
                        </p:par>
                        <p:par>
                          <p:cTn id="53" fill="hold">
                            <p:stCondLst>
                              <p:cond delay="20000"/>
                            </p:stCondLst>
                            <p:childTnLst>
                              <p:par>
                                <p:cTn id="54" presetID="22" presetClass="entr" presetSubtype="8" fill="hold" grpId="0" nodeType="afterEffect">
                                  <p:stCondLst>
                                    <p:cond delay="0"/>
                                  </p:stCondLst>
                                  <p:childTnLst>
                                    <p:set>
                                      <p:cBhvr>
                                        <p:cTn id="55" dur="1" fill="hold">
                                          <p:stCondLst>
                                            <p:cond delay="0"/>
                                          </p:stCondLst>
                                        </p:cTn>
                                        <p:tgtEl>
                                          <p:spTgt spid="9">
                                            <p:txEl>
                                              <p:pRg st="4" end="4"/>
                                            </p:txEl>
                                          </p:spTgt>
                                        </p:tgtEl>
                                        <p:attrNameLst>
                                          <p:attrName>style.visibility</p:attrName>
                                        </p:attrNameLst>
                                      </p:cBhvr>
                                      <p:to>
                                        <p:strVal val="visible"/>
                                      </p:to>
                                    </p:set>
                                    <p:animEffect transition="in" filter="wipe(left)">
                                      <p:cBhvr>
                                        <p:cTn id="56" dur="2000"/>
                                        <p:tgtEl>
                                          <p:spTgt spid="9">
                                            <p:txEl>
                                              <p:pRg st="4" end="4"/>
                                            </p:txEl>
                                          </p:spTgt>
                                        </p:tgtEl>
                                      </p:cBhvr>
                                    </p:animEffect>
                                  </p:childTnLst>
                                </p:cTn>
                              </p:par>
                            </p:childTnLst>
                          </p:cTn>
                        </p:par>
                        <p:par>
                          <p:cTn id="57" fill="hold">
                            <p:stCondLst>
                              <p:cond delay="22000"/>
                            </p:stCondLst>
                            <p:childTnLst>
                              <p:par>
                                <p:cTn id="58" presetID="22" presetClass="entr" presetSubtype="8" fill="hold" grpId="0" nodeType="after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wipe(left)">
                                      <p:cBhvr>
                                        <p:cTn id="60" dur="2000"/>
                                        <p:tgtEl>
                                          <p:spTgt spid="9">
                                            <p:txEl>
                                              <p:pRg st="5" end="5"/>
                                            </p:txEl>
                                          </p:spTgt>
                                        </p:tgtEl>
                                      </p:cBhvr>
                                    </p:animEffect>
                                  </p:childTnLst>
                                </p:cTn>
                              </p:par>
                            </p:childTnLst>
                          </p:cTn>
                        </p:par>
                        <p:par>
                          <p:cTn id="61" fill="hold">
                            <p:stCondLst>
                              <p:cond delay="24000"/>
                            </p:stCondLst>
                            <p:childTnLst>
                              <p:par>
                                <p:cTn id="62" presetID="22" presetClass="entr" presetSubtype="8" fill="hold" grpId="0" nodeType="afterEffect">
                                  <p:stCondLst>
                                    <p:cond delay="0"/>
                                  </p:stCondLst>
                                  <p:childTnLst>
                                    <p:set>
                                      <p:cBhvr>
                                        <p:cTn id="63" dur="1" fill="hold">
                                          <p:stCondLst>
                                            <p:cond delay="0"/>
                                          </p:stCondLst>
                                        </p:cTn>
                                        <p:tgtEl>
                                          <p:spTgt spid="9">
                                            <p:txEl>
                                              <p:pRg st="6" end="6"/>
                                            </p:txEl>
                                          </p:spTgt>
                                        </p:tgtEl>
                                        <p:attrNameLst>
                                          <p:attrName>style.visibility</p:attrName>
                                        </p:attrNameLst>
                                      </p:cBhvr>
                                      <p:to>
                                        <p:strVal val="visible"/>
                                      </p:to>
                                    </p:set>
                                    <p:animEffect transition="in" filter="wipe(left)">
                                      <p:cBhvr>
                                        <p:cTn id="64" dur="2000"/>
                                        <p:tgtEl>
                                          <p:spTgt spid="9">
                                            <p:txEl>
                                              <p:pRg st="6" end="6"/>
                                            </p:txEl>
                                          </p:spTgt>
                                        </p:tgtEl>
                                      </p:cBhvr>
                                    </p:animEffect>
                                  </p:childTnLst>
                                </p:cTn>
                              </p:par>
                            </p:childTnLst>
                          </p:cTn>
                        </p:par>
                        <p:par>
                          <p:cTn id="65" fill="hold">
                            <p:stCondLst>
                              <p:cond delay="26000"/>
                            </p:stCondLst>
                            <p:childTnLst>
                              <p:par>
                                <p:cTn id="66" presetID="22" presetClass="entr" presetSubtype="8" fill="hold" grpId="0" nodeType="afterEffect">
                                  <p:stCondLst>
                                    <p:cond delay="0"/>
                                  </p:stCondLst>
                                  <p:childTnLst>
                                    <p:set>
                                      <p:cBhvr>
                                        <p:cTn id="67" dur="1" fill="hold">
                                          <p:stCondLst>
                                            <p:cond delay="0"/>
                                          </p:stCondLst>
                                        </p:cTn>
                                        <p:tgtEl>
                                          <p:spTgt spid="9">
                                            <p:txEl>
                                              <p:pRg st="7" end="7"/>
                                            </p:txEl>
                                          </p:spTgt>
                                        </p:tgtEl>
                                        <p:attrNameLst>
                                          <p:attrName>style.visibility</p:attrName>
                                        </p:attrNameLst>
                                      </p:cBhvr>
                                      <p:to>
                                        <p:strVal val="visible"/>
                                      </p:to>
                                    </p:set>
                                    <p:animEffect transition="in" filter="wipe(left)">
                                      <p:cBhvr>
                                        <p:cTn id="68"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build="p"/>
      <p:bldP spid="12" grpId="0" animBg="1"/>
      <p:bldP spid="6" grpId="0" build="p"/>
      <p:bldP spid="13" grpId="0" animBg="1"/>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3200" dirty="0"/>
              <a:t>Conceptual challenge v procedural challenge</a:t>
            </a:r>
          </a:p>
        </p:txBody>
      </p:sp>
      <p:cxnSp>
        <p:nvCxnSpPr>
          <p:cNvPr id="11" name="Straight Connector 10"/>
          <p:cNvCxnSpPr/>
          <p:nvPr/>
        </p:nvCxnSpPr>
        <p:spPr>
          <a:xfrm>
            <a:off x="1763688" y="980728"/>
            <a:ext cx="0" cy="41044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31640" y="4653136"/>
            <a:ext cx="74888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9919" y="4762018"/>
            <a:ext cx="1440160" cy="646331"/>
          </a:xfrm>
          <a:prstGeom prst="rect">
            <a:avLst/>
          </a:prstGeom>
          <a:noFill/>
        </p:spPr>
        <p:txBody>
          <a:bodyPr wrap="square" rtlCol="0">
            <a:spAutoFit/>
          </a:bodyPr>
          <a:lstStyle/>
          <a:p>
            <a:r>
              <a:rPr lang="en-GB" dirty="0"/>
              <a:t>Conceptual challenge</a:t>
            </a:r>
          </a:p>
        </p:txBody>
      </p:sp>
      <p:sp>
        <p:nvSpPr>
          <p:cNvPr id="17" name="TextBox 16"/>
          <p:cNvSpPr txBox="1"/>
          <p:nvPr/>
        </p:nvSpPr>
        <p:spPr>
          <a:xfrm>
            <a:off x="251520" y="1124744"/>
            <a:ext cx="1368152" cy="646331"/>
          </a:xfrm>
          <a:prstGeom prst="rect">
            <a:avLst/>
          </a:prstGeom>
          <a:noFill/>
        </p:spPr>
        <p:txBody>
          <a:bodyPr wrap="square" rtlCol="0">
            <a:spAutoFit/>
          </a:bodyPr>
          <a:lstStyle/>
          <a:p>
            <a:r>
              <a:rPr lang="en-GB" dirty="0"/>
              <a:t>Procedural challenge</a:t>
            </a:r>
          </a:p>
        </p:txBody>
      </p:sp>
    </p:spTree>
    <p:extLst>
      <p:ext uri="{BB962C8B-B14F-4D97-AF65-F5344CB8AC3E}">
        <p14:creationId xmlns:p14="http://schemas.microsoft.com/office/powerpoint/2010/main" val="1867176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8972" t="18500" r="23773" b="9400"/>
          <a:stretch/>
        </p:blipFill>
        <p:spPr>
          <a:xfrm>
            <a:off x="323528" y="476672"/>
            <a:ext cx="4299508" cy="5904656"/>
          </a:xfrm>
          <a:prstGeom prst="rect">
            <a:avLst/>
          </a:prstGeom>
        </p:spPr>
      </p:pic>
      <p:pic>
        <p:nvPicPr>
          <p:cNvPr id="5" name="Picture 4"/>
          <p:cNvPicPr>
            <a:picLocks noChangeAspect="1"/>
          </p:cNvPicPr>
          <p:nvPr/>
        </p:nvPicPr>
        <p:blipFill rotWithShape="1">
          <a:blip r:embed="rId3"/>
          <a:srcRect l="59034" t="18982" r="23313" b="8700"/>
          <a:stretch/>
        </p:blipFill>
        <p:spPr>
          <a:xfrm>
            <a:off x="4623036" y="476672"/>
            <a:ext cx="4343543" cy="5848326"/>
          </a:xfrm>
          <a:prstGeom prst="rect">
            <a:avLst/>
          </a:prstGeom>
        </p:spPr>
      </p:pic>
    </p:spTree>
    <p:extLst>
      <p:ext uri="{BB962C8B-B14F-4D97-AF65-F5344CB8AC3E}">
        <p14:creationId xmlns:p14="http://schemas.microsoft.com/office/powerpoint/2010/main" val="32809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Objectives:</a:t>
            </a:r>
          </a:p>
        </p:txBody>
      </p:sp>
      <p:sp>
        <p:nvSpPr>
          <p:cNvPr id="3" name="Content Placeholder 2"/>
          <p:cNvSpPr>
            <a:spLocks noGrp="1"/>
          </p:cNvSpPr>
          <p:nvPr>
            <p:ph idx="1"/>
          </p:nvPr>
        </p:nvSpPr>
        <p:spPr/>
        <p:txBody>
          <a:bodyPr>
            <a:normAutofit/>
          </a:bodyPr>
          <a:lstStyle/>
          <a:p>
            <a:pPr marL="0" indent="0">
              <a:buNone/>
            </a:pPr>
            <a:r>
              <a:rPr lang="en-GB" dirty="0"/>
              <a:t>Participants will be learning:</a:t>
            </a:r>
          </a:p>
          <a:p>
            <a:pPr lvl="0"/>
            <a:r>
              <a:rPr lang="en-GB" dirty="0"/>
              <a:t>To explore the implications of the new arrangements for developing and assessing enquiry skills in GCSE Science</a:t>
            </a:r>
          </a:p>
          <a:p>
            <a:pPr lvl="0"/>
            <a:r>
              <a:rPr lang="en-GB" dirty="0"/>
              <a:t>To consider how best to plan and deliver lessons that have a focus on scientific enquiry</a:t>
            </a:r>
          </a:p>
          <a:p>
            <a:pPr lvl="0"/>
            <a:r>
              <a:rPr lang="en-GB" dirty="0"/>
              <a:t>To consider how to prepare students for enquiry questions in the final exams</a:t>
            </a:r>
          </a:p>
          <a:p>
            <a:endParaRPr lang="en-GB" dirty="0"/>
          </a:p>
        </p:txBody>
      </p:sp>
    </p:spTree>
    <p:extLst>
      <p:ext uri="{BB962C8B-B14F-4D97-AF65-F5344CB8AC3E}">
        <p14:creationId xmlns:p14="http://schemas.microsoft.com/office/powerpoint/2010/main" val="105536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the AO come up with?</a:t>
            </a:r>
          </a:p>
        </p:txBody>
      </p:sp>
      <p:sp>
        <p:nvSpPr>
          <p:cNvPr id="3" name="Content Placeholder 2"/>
          <p:cNvSpPr>
            <a:spLocks noGrp="1"/>
          </p:cNvSpPr>
          <p:nvPr>
            <p:ph idx="1"/>
          </p:nvPr>
        </p:nvSpPr>
        <p:spPr>
          <a:xfrm>
            <a:off x="457200" y="1268760"/>
            <a:ext cx="8229600" cy="5400600"/>
          </a:xfrm>
        </p:spPr>
        <p:txBody>
          <a:bodyPr>
            <a:normAutofit/>
          </a:bodyPr>
          <a:lstStyle/>
          <a:p>
            <a:pPr marL="0" indent="0">
              <a:buNone/>
            </a:pPr>
            <a:r>
              <a:rPr lang="en-GB" sz="2400" dirty="0"/>
              <a:t>A student used paper chromatography to investigate the colours in different inks.</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a) The student made </a:t>
            </a:r>
            <a:r>
              <a:rPr lang="en-GB" sz="2400" b="1" dirty="0"/>
              <a:t>two </a:t>
            </a:r>
            <a:r>
              <a:rPr lang="en-GB" sz="2400" dirty="0"/>
              <a:t>mistakes in setting up the apparatus.  Identify the </a:t>
            </a:r>
            <a:r>
              <a:rPr lang="en-GB" sz="2400" b="1" dirty="0"/>
              <a:t>two </a:t>
            </a:r>
            <a:r>
              <a:rPr lang="en-GB" sz="2400" dirty="0"/>
              <a:t>mistakes.  Describe the problem each mistake would cause.   </a:t>
            </a:r>
            <a:r>
              <a:rPr lang="en-GB" sz="2400" b="1" dirty="0"/>
              <a:t>[4 marks] </a:t>
            </a:r>
            <a:r>
              <a:rPr lang="en-GB" sz="2400" dirty="0"/>
              <a:t> </a:t>
            </a:r>
          </a:p>
        </p:txBody>
      </p:sp>
      <p:pic>
        <p:nvPicPr>
          <p:cNvPr id="4" name="Picture 3"/>
          <p:cNvPicPr>
            <a:picLocks noChangeAspect="1"/>
          </p:cNvPicPr>
          <p:nvPr/>
        </p:nvPicPr>
        <p:blipFill rotWithShape="1">
          <a:blip r:embed="rId2"/>
          <a:srcRect l="20668" t="39171" r="34504" b="13130"/>
          <a:stretch/>
        </p:blipFill>
        <p:spPr>
          <a:xfrm>
            <a:off x="2779446" y="1772816"/>
            <a:ext cx="5536970" cy="3312368"/>
          </a:xfrm>
          <a:prstGeom prst="rect">
            <a:avLst/>
          </a:prstGeom>
        </p:spPr>
      </p:pic>
    </p:spTree>
    <p:extLst>
      <p:ext uri="{BB962C8B-B14F-4D97-AF65-F5344CB8AC3E}">
        <p14:creationId xmlns:p14="http://schemas.microsoft.com/office/powerpoint/2010/main" val="3711018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2461"/>
            <a:ext cx="8229600" cy="6234891"/>
          </a:xfrm>
        </p:spPr>
        <p:txBody>
          <a:bodyPr>
            <a:normAutofit/>
          </a:bodyPr>
          <a:lstStyle/>
          <a:p>
            <a:pPr marL="0" indent="0">
              <a:buNone/>
            </a:pPr>
            <a:r>
              <a:rPr lang="en-GB" sz="2600" dirty="0"/>
              <a:t>The student then set up the apparatus without making any mistakes. His results are shown here:</a:t>
            </a:r>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r>
              <a:rPr lang="en-GB" sz="2600" dirty="0"/>
              <a:t>b) What colours are in the black ink? </a:t>
            </a:r>
            <a:r>
              <a:rPr lang="en-GB" sz="2600" b="1" dirty="0"/>
              <a:t>[1 mark] </a:t>
            </a:r>
          </a:p>
          <a:p>
            <a:pPr marL="0" indent="0">
              <a:buNone/>
            </a:pPr>
            <a:r>
              <a:rPr lang="en-GB" sz="2600" dirty="0"/>
              <a:t>c) Which of the inks is the most soluble in the solvent?  Give a reason for your answer. 	</a:t>
            </a:r>
            <a:r>
              <a:rPr lang="en-GB" sz="2600" b="1" dirty="0"/>
              <a:t>[2 marks] </a:t>
            </a:r>
            <a:r>
              <a:rPr lang="en-GB" sz="2600" dirty="0"/>
              <a:t>	</a:t>
            </a:r>
          </a:p>
          <a:p>
            <a:pPr marL="0" indent="0">
              <a:buNone/>
            </a:pPr>
            <a:endParaRPr lang="en-GB" sz="2600" dirty="0"/>
          </a:p>
          <a:p>
            <a:pPr marL="0" indent="0">
              <a:buNone/>
            </a:pPr>
            <a:endParaRPr lang="en-GB" dirty="0"/>
          </a:p>
        </p:txBody>
      </p:sp>
      <p:pic>
        <p:nvPicPr>
          <p:cNvPr id="4" name="Picture 3"/>
          <p:cNvPicPr>
            <a:picLocks noChangeAspect="1"/>
          </p:cNvPicPr>
          <p:nvPr/>
        </p:nvPicPr>
        <p:blipFill rotWithShape="1">
          <a:blip r:embed="rId2"/>
          <a:srcRect l="21775" t="47047" r="38378" b="15547"/>
          <a:stretch/>
        </p:blipFill>
        <p:spPr>
          <a:xfrm>
            <a:off x="455036" y="1353167"/>
            <a:ext cx="6798317" cy="3588001"/>
          </a:xfrm>
          <a:prstGeom prst="rect">
            <a:avLst/>
          </a:prstGeom>
        </p:spPr>
      </p:pic>
    </p:spTree>
    <p:extLst>
      <p:ext uri="{BB962C8B-B14F-4D97-AF65-F5344CB8AC3E}">
        <p14:creationId xmlns:p14="http://schemas.microsoft.com/office/powerpoint/2010/main" val="2805116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258"/>
            <a:ext cx="8229600" cy="5721499"/>
          </a:xfrm>
        </p:spPr>
        <p:txBody>
          <a:bodyPr>
            <a:normAutofit/>
          </a:bodyPr>
          <a:lstStyle/>
          <a:p>
            <a:pPr marL="0" indent="0">
              <a:buNone/>
            </a:pPr>
            <a:r>
              <a:rPr lang="en-GB" sz="2400" dirty="0"/>
              <a:t>d) Use the results to complete the table below, then calculate the </a:t>
            </a:r>
            <a:r>
              <a:rPr lang="en-GB" sz="2400" dirty="0" err="1"/>
              <a:t>R</a:t>
            </a:r>
            <a:r>
              <a:rPr lang="en-GB" sz="2400" baseline="30000" dirty="0" err="1"/>
              <a:t>f</a:t>
            </a:r>
            <a:r>
              <a:rPr lang="en-GB" sz="2400" baseline="30000" dirty="0"/>
              <a:t> </a:t>
            </a:r>
            <a:r>
              <a:rPr lang="en-GB" sz="2400" dirty="0"/>
              <a:t>value for red ink.    </a:t>
            </a:r>
            <a:r>
              <a:rPr lang="en-GB" sz="2400" b="1" dirty="0"/>
              <a:t>[5 marks]</a:t>
            </a:r>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dirty="0"/>
          </a:p>
          <a:p>
            <a:pPr marL="0" indent="0">
              <a:buNone/>
            </a:pPr>
            <a:r>
              <a:rPr lang="en-GB" sz="2600" dirty="0"/>
              <a:t>The </a:t>
            </a:r>
            <a:r>
              <a:rPr lang="en-GB" sz="2600" dirty="0" err="1"/>
              <a:t>R</a:t>
            </a:r>
            <a:r>
              <a:rPr lang="en-GB" sz="2600" baseline="30000" dirty="0" err="1"/>
              <a:t>f</a:t>
            </a:r>
            <a:r>
              <a:rPr lang="en-GB" sz="2600" baseline="30000" dirty="0"/>
              <a:t> </a:t>
            </a:r>
            <a:r>
              <a:rPr lang="en-GB" sz="2600" dirty="0"/>
              <a:t>value for red ink is calculated using the equation. </a:t>
            </a:r>
          </a:p>
          <a:p>
            <a:pPr marL="0" indent="0">
              <a:buNone/>
            </a:pPr>
            <a:r>
              <a:rPr lang="en-GB" sz="2600" dirty="0" err="1"/>
              <a:t>R</a:t>
            </a:r>
            <a:r>
              <a:rPr lang="en-GB" sz="2600" baseline="30000" dirty="0" err="1"/>
              <a:t>f</a:t>
            </a:r>
            <a:r>
              <a:rPr lang="en-GB" sz="2600" baseline="30000" dirty="0"/>
              <a:t> </a:t>
            </a:r>
            <a:r>
              <a:rPr lang="en-GB" sz="2600" dirty="0"/>
              <a:t>= </a:t>
            </a:r>
            <a:r>
              <a:rPr lang="en-GB" sz="2600" u="sng" dirty="0"/>
              <a:t>distance moved by red ink from the start line </a:t>
            </a:r>
            <a:endParaRPr lang="en-GB" sz="2600" dirty="0"/>
          </a:p>
          <a:p>
            <a:pPr marL="0" indent="0">
              <a:buNone/>
            </a:pPr>
            <a:r>
              <a:rPr lang="en-GB" sz="2600" dirty="0"/>
              <a:t>       distance moved by solvent from the start line </a:t>
            </a:r>
          </a:p>
          <a:p>
            <a:pPr marL="0" indent="0">
              <a:buNone/>
            </a:pPr>
            <a:endParaRPr lang="en-GB" sz="2600" dirty="0"/>
          </a:p>
          <a:p>
            <a:pPr marL="0" indent="0">
              <a:buNone/>
            </a:pPr>
            <a:r>
              <a:rPr lang="en-GB" sz="2600" dirty="0"/>
              <a:t>Give your answer to 2 significant figures.</a:t>
            </a:r>
            <a:endParaRPr lang="en-GB" sz="2600" b="1" dirty="0"/>
          </a:p>
          <a:p>
            <a:pPr marL="0" indent="0">
              <a:buNone/>
            </a:pPr>
            <a:endParaRPr lang="en-GB" dirty="0"/>
          </a:p>
        </p:txBody>
      </p:sp>
      <p:pic>
        <p:nvPicPr>
          <p:cNvPr id="4" name="Picture 3"/>
          <p:cNvPicPr>
            <a:picLocks noChangeAspect="1"/>
          </p:cNvPicPr>
          <p:nvPr/>
        </p:nvPicPr>
        <p:blipFill rotWithShape="1">
          <a:blip r:embed="rId2"/>
          <a:srcRect l="21221" t="32282" r="34504" b="49015"/>
          <a:stretch/>
        </p:blipFill>
        <p:spPr>
          <a:xfrm>
            <a:off x="457199" y="1196752"/>
            <a:ext cx="7882981" cy="1872208"/>
          </a:xfrm>
          <a:prstGeom prst="rect">
            <a:avLst/>
          </a:prstGeom>
        </p:spPr>
      </p:pic>
    </p:spTree>
    <p:extLst>
      <p:ext uri="{BB962C8B-B14F-4D97-AF65-F5344CB8AC3E}">
        <p14:creationId xmlns:p14="http://schemas.microsoft.com/office/powerpoint/2010/main" val="49620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learning objectives</a:t>
            </a:r>
          </a:p>
        </p:txBody>
      </p:sp>
      <p:sp>
        <p:nvSpPr>
          <p:cNvPr id="3" name="Content Placeholder 2"/>
          <p:cNvSpPr>
            <a:spLocks noGrp="1"/>
          </p:cNvSpPr>
          <p:nvPr>
            <p:ph idx="1"/>
          </p:nvPr>
        </p:nvSpPr>
        <p:spPr/>
        <p:txBody>
          <a:bodyPr/>
          <a:lstStyle/>
          <a:p>
            <a:r>
              <a:rPr lang="en-GB" dirty="0"/>
              <a:t>In order to ensure students get what they need to from the practical investigations, it is important to ensure that the learning objectives are appropriately set.</a:t>
            </a:r>
          </a:p>
          <a:p>
            <a:r>
              <a:rPr lang="en-GB" dirty="0"/>
              <a:t>Look at the example of the stipulated practical and suggest suitable objectives.</a:t>
            </a:r>
          </a:p>
          <a:p>
            <a:r>
              <a:rPr lang="en-GB" dirty="0"/>
              <a:t>How will it be clear if these have been met?</a:t>
            </a:r>
          </a:p>
        </p:txBody>
      </p:sp>
    </p:spTree>
    <p:extLst>
      <p:ext uri="{BB962C8B-B14F-4D97-AF65-F5344CB8AC3E}">
        <p14:creationId xmlns:p14="http://schemas.microsoft.com/office/powerpoint/2010/main" val="3910229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 planning</a:t>
            </a:r>
          </a:p>
        </p:txBody>
      </p:sp>
      <p:sp>
        <p:nvSpPr>
          <p:cNvPr id="3" name="Content Placeholder 2"/>
          <p:cNvSpPr>
            <a:spLocks noGrp="1"/>
          </p:cNvSpPr>
          <p:nvPr>
            <p:ph idx="1"/>
          </p:nvPr>
        </p:nvSpPr>
        <p:spPr/>
        <p:txBody>
          <a:bodyPr/>
          <a:lstStyle/>
          <a:p>
            <a:r>
              <a:rPr lang="en-GB" dirty="0"/>
              <a:t>Think back over the ideas, activities and discussions of this session.</a:t>
            </a:r>
          </a:p>
          <a:p>
            <a:r>
              <a:rPr lang="en-GB" dirty="0"/>
              <a:t>What are the key points that you will take away and feed back to your team?</a:t>
            </a:r>
          </a:p>
          <a:p>
            <a:r>
              <a:rPr lang="en-GB" dirty="0"/>
              <a:t>Be prepared to share suggestions.</a:t>
            </a:r>
          </a:p>
        </p:txBody>
      </p:sp>
    </p:spTree>
    <p:extLst>
      <p:ext uri="{BB962C8B-B14F-4D97-AF65-F5344CB8AC3E}">
        <p14:creationId xmlns:p14="http://schemas.microsoft.com/office/powerpoint/2010/main" val="125475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and keep in touch:</a:t>
            </a:r>
          </a:p>
        </p:txBody>
      </p:sp>
      <p:sp>
        <p:nvSpPr>
          <p:cNvPr id="3" name="Content Placeholder 2"/>
          <p:cNvSpPr>
            <a:spLocks noGrp="1"/>
          </p:cNvSpPr>
          <p:nvPr>
            <p:ph idx="1"/>
          </p:nvPr>
        </p:nvSpPr>
        <p:spPr/>
        <p:txBody>
          <a:bodyPr>
            <a:normAutofit fontScale="92500" lnSpcReduction="10000"/>
          </a:bodyPr>
          <a:lstStyle/>
          <a:p>
            <a:r>
              <a:rPr lang="en-GB" dirty="0">
                <a:hlinkClick r:id="rId2"/>
              </a:rPr>
              <a:t>edmundwalsh@hotmail.com</a:t>
            </a:r>
            <a:r>
              <a:rPr lang="en-GB" dirty="0"/>
              <a:t> </a:t>
            </a:r>
          </a:p>
          <a:p>
            <a:r>
              <a:rPr lang="en-GB" dirty="0">
                <a:hlinkClick r:id="rId3"/>
              </a:rPr>
              <a:t>www.edmundwalsh.co.uk</a:t>
            </a:r>
            <a:r>
              <a:rPr lang="en-GB" dirty="0"/>
              <a:t> </a:t>
            </a:r>
          </a:p>
          <a:p>
            <a:r>
              <a:rPr lang="en-GB" dirty="0"/>
              <a:t>@</a:t>
            </a:r>
            <a:r>
              <a:rPr lang="en-GB" dirty="0" err="1"/>
              <a:t>cornwallscied</a:t>
            </a:r>
            <a:endParaRPr lang="en-GB" dirty="0"/>
          </a:p>
          <a:p>
            <a:r>
              <a:rPr lang="en-GB" dirty="0"/>
              <a:t>LinkedIn</a:t>
            </a:r>
          </a:p>
          <a:p>
            <a:r>
              <a:rPr lang="en-GB" dirty="0"/>
              <a:t>New GCSE textbooks: </a:t>
            </a:r>
            <a:r>
              <a:rPr lang="en-GB" dirty="0">
                <a:hlinkClick r:id="rId4"/>
              </a:rPr>
              <a:t>www.collins.co.uk/page/GCSE+Science</a:t>
            </a:r>
            <a:endParaRPr lang="en-GB" dirty="0"/>
          </a:p>
          <a:p>
            <a:r>
              <a:rPr lang="en-GB" dirty="0"/>
              <a:t>Freedom to Teach blog: </a:t>
            </a:r>
            <a:r>
              <a:rPr lang="en-GB" dirty="0">
                <a:hlinkClick r:id="rId5"/>
              </a:rPr>
              <a:t>http://freedomtoteach.collins.co.uk/category/secondary-science/</a:t>
            </a:r>
            <a:r>
              <a:rPr lang="en-GB" dirty="0"/>
              <a:t> </a:t>
            </a:r>
          </a:p>
        </p:txBody>
      </p:sp>
    </p:spTree>
    <p:extLst>
      <p:ext uri="{BB962C8B-B14F-4D97-AF65-F5344CB8AC3E}">
        <p14:creationId xmlns:p14="http://schemas.microsoft.com/office/powerpoint/2010/main" val="267525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Outcomes:</a:t>
            </a:r>
          </a:p>
        </p:txBody>
      </p:sp>
      <p:sp>
        <p:nvSpPr>
          <p:cNvPr id="3" name="Content Placeholder 2"/>
          <p:cNvSpPr>
            <a:spLocks noGrp="1"/>
          </p:cNvSpPr>
          <p:nvPr>
            <p:ph idx="1"/>
          </p:nvPr>
        </p:nvSpPr>
        <p:spPr/>
        <p:txBody>
          <a:bodyPr/>
          <a:lstStyle/>
          <a:p>
            <a:pPr marL="0" indent="0">
              <a:buNone/>
            </a:pPr>
            <a:r>
              <a:rPr lang="en-GB" dirty="0"/>
              <a:t>As a result of attending this course, participants will be able to:</a:t>
            </a:r>
          </a:p>
          <a:p>
            <a:pPr lvl="0"/>
            <a:r>
              <a:rPr lang="en-GB" dirty="0"/>
              <a:t>Plan lessons that involve practical activities that cover the requirements of the new specifications</a:t>
            </a:r>
          </a:p>
          <a:p>
            <a:pPr lvl="0"/>
            <a:r>
              <a:rPr lang="en-GB" dirty="0"/>
              <a:t>Prepare students for questions in final exams that are based on the stipulated </a:t>
            </a:r>
            <a:r>
              <a:rPr lang="en-GB" dirty="0" err="1"/>
              <a:t>practicals</a:t>
            </a:r>
            <a:endParaRPr lang="en-GB" dirty="0"/>
          </a:p>
          <a:p>
            <a:endParaRPr lang="en-GB" dirty="0"/>
          </a:p>
        </p:txBody>
      </p:sp>
    </p:spTree>
    <p:extLst>
      <p:ext uri="{BB962C8B-B14F-4D97-AF65-F5344CB8AC3E}">
        <p14:creationId xmlns:p14="http://schemas.microsoft.com/office/powerpoint/2010/main" val="107285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components</a:t>
            </a:r>
          </a:p>
        </p:txBody>
      </p:sp>
      <p:sp>
        <p:nvSpPr>
          <p:cNvPr id="3" name="Content Placeholder 2"/>
          <p:cNvSpPr>
            <a:spLocks noGrp="1"/>
          </p:cNvSpPr>
          <p:nvPr>
            <p:ph idx="1"/>
          </p:nvPr>
        </p:nvSpPr>
        <p:spPr/>
        <p:txBody>
          <a:bodyPr>
            <a:normAutofit lnSpcReduction="10000"/>
          </a:bodyPr>
          <a:lstStyle/>
          <a:p>
            <a:pPr lvl="0"/>
            <a:r>
              <a:rPr lang="en-GB" dirty="0"/>
              <a:t>Looking at the role that practical activities play in the new science specifications at GCSE.</a:t>
            </a:r>
          </a:p>
          <a:p>
            <a:pPr lvl="0"/>
            <a:r>
              <a:rPr lang="en-GB" dirty="0"/>
              <a:t>Considering the impact of the new assessment objectives</a:t>
            </a:r>
          </a:p>
          <a:p>
            <a:r>
              <a:rPr lang="en-GB" dirty="0"/>
              <a:t>Looking at the type of questions that students might be set that are based on practical activities</a:t>
            </a:r>
          </a:p>
          <a:p>
            <a:pPr lvl="0"/>
            <a:r>
              <a:rPr lang="en-GB" dirty="0"/>
              <a:t>Looking at a typical investigation and exploring how it can deliver the required skills</a:t>
            </a:r>
          </a:p>
        </p:txBody>
      </p:sp>
    </p:spTree>
    <p:extLst>
      <p:ext uri="{BB962C8B-B14F-4D97-AF65-F5344CB8AC3E}">
        <p14:creationId xmlns:p14="http://schemas.microsoft.com/office/powerpoint/2010/main" val="254218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back story</a:t>
            </a:r>
          </a:p>
        </p:txBody>
      </p:sp>
      <p:sp>
        <p:nvSpPr>
          <p:cNvPr id="3" name="Content Placeholder 2"/>
          <p:cNvSpPr>
            <a:spLocks noGrp="1"/>
          </p:cNvSpPr>
          <p:nvPr>
            <p:ph idx="1"/>
          </p:nvPr>
        </p:nvSpPr>
        <p:spPr/>
        <p:txBody>
          <a:bodyPr>
            <a:noAutofit/>
          </a:bodyPr>
          <a:lstStyle/>
          <a:p>
            <a:r>
              <a:rPr lang="en-GB" sz="2400" dirty="0"/>
              <a:t>The issue of assessing practical skills is a long running one, that goes back much further than the development of the incoming GCSE science specifications.</a:t>
            </a:r>
          </a:p>
          <a:p>
            <a:r>
              <a:rPr lang="en-GB" sz="2400" dirty="0"/>
              <a:t>It hinges around three key questions:</a:t>
            </a:r>
          </a:p>
          <a:p>
            <a:pPr lvl="1">
              <a:buFont typeface="Wingdings" panose="05000000000000000000" pitchFamily="2" charset="2"/>
              <a:buChar char="§"/>
            </a:pPr>
            <a:r>
              <a:rPr lang="en-GB" sz="2400" dirty="0"/>
              <a:t> How can we recognise proficiency in the processes of scientific enquiry?</a:t>
            </a:r>
          </a:p>
          <a:p>
            <a:pPr lvl="1">
              <a:buFont typeface="Wingdings" panose="05000000000000000000" pitchFamily="2" charset="2"/>
              <a:buChar char="§"/>
            </a:pPr>
            <a:r>
              <a:rPr lang="en-GB" sz="2400" dirty="0"/>
              <a:t> How can we reduce the negative impact of high stakes assessment upon students conducting meaningful practical work?</a:t>
            </a:r>
          </a:p>
          <a:p>
            <a:pPr lvl="1">
              <a:buFont typeface="Wingdings" panose="05000000000000000000" pitchFamily="2" charset="2"/>
              <a:buChar char="§"/>
            </a:pPr>
            <a:r>
              <a:rPr lang="en-GB" sz="2400" dirty="0"/>
              <a:t> How can we present enquiry work as an integral part of science?</a:t>
            </a:r>
          </a:p>
        </p:txBody>
      </p:sp>
    </p:spTree>
    <p:extLst>
      <p:ext uri="{BB962C8B-B14F-4D97-AF65-F5344CB8AC3E}">
        <p14:creationId xmlns:p14="http://schemas.microsoft.com/office/powerpoint/2010/main" val="32396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situation at GCSE</a:t>
            </a:r>
          </a:p>
        </p:txBody>
      </p:sp>
      <p:sp>
        <p:nvSpPr>
          <p:cNvPr id="3" name="Content Placeholder 2"/>
          <p:cNvSpPr>
            <a:spLocks noGrp="1"/>
          </p:cNvSpPr>
          <p:nvPr>
            <p:ph idx="1"/>
          </p:nvPr>
        </p:nvSpPr>
        <p:spPr/>
        <p:txBody>
          <a:bodyPr>
            <a:normAutofit/>
          </a:bodyPr>
          <a:lstStyle/>
          <a:p>
            <a:r>
              <a:rPr lang="en-GB" sz="2400" dirty="0"/>
              <a:t>All GCSE science specifications, Biology, Chemistry, Physics and Combined, include a minimum of eight ‘stipulated </a:t>
            </a:r>
            <a:r>
              <a:rPr lang="en-GB" sz="2400" dirty="0" err="1"/>
              <a:t>practicals’</a:t>
            </a:r>
            <a:r>
              <a:rPr lang="en-GB" sz="2400" dirty="0"/>
              <a:t> (i.e. 16 in the Combined Science course).</a:t>
            </a:r>
          </a:p>
          <a:p>
            <a:r>
              <a:rPr lang="en-GB" sz="2400" dirty="0"/>
              <a:t>Schools have to provide opportunity to students to carry out these </a:t>
            </a:r>
            <a:r>
              <a:rPr lang="en-GB" sz="2400" dirty="0" err="1"/>
              <a:t>practicals</a:t>
            </a:r>
            <a:r>
              <a:rPr lang="en-GB" sz="2400" dirty="0"/>
              <a:t> and sign a declaration to certify that they have done so.  The final exams will have a minimum of 15% of the marks allocated to questions based on those </a:t>
            </a:r>
            <a:r>
              <a:rPr lang="en-GB" sz="2400" dirty="0" err="1"/>
              <a:t>practicals</a:t>
            </a:r>
            <a:r>
              <a:rPr lang="en-GB" sz="2400" dirty="0"/>
              <a:t>.</a:t>
            </a:r>
          </a:p>
          <a:p>
            <a:r>
              <a:rPr lang="en-GB" sz="2400" dirty="0"/>
              <a:t>The assessment objectives have been altered and reflect the focus upon enquiry skills.</a:t>
            </a:r>
          </a:p>
        </p:txBody>
      </p:sp>
    </p:spTree>
    <p:extLst>
      <p:ext uri="{BB962C8B-B14F-4D97-AF65-F5344CB8AC3E}">
        <p14:creationId xmlns:p14="http://schemas.microsoft.com/office/powerpoint/2010/main" val="218962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objectives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8865496"/>
              </p:ext>
            </p:extLst>
          </p:nvPr>
        </p:nvGraphicFramePr>
        <p:xfrm>
          <a:off x="822722" y="1417638"/>
          <a:ext cx="7543800" cy="5151462"/>
        </p:xfrm>
        <a:graphic>
          <a:graphicData uri="http://schemas.openxmlformats.org/drawingml/2006/table">
            <a:tbl>
              <a:tblPr firstRow="1" bandRow="1">
                <a:tableStyleId>{5C22544A-7EE6-4342-B048-85BDC9FD1C3A}</a:tableStyleId>
              </a:tblPr>
              <a:tblGrid>
                <a:gridCol w="973880">
                  <a:extLst>
                    <a:ext uri="{9D8B030D-6E8A-4147-A177-3AD203B41FA5}">
                      <a16:colId xmlns:a16="http://schemas.microsoft.com/office/drawing/2014/main" val="20000"/>
                    </a:ext>
                  </a:extLst>
                </a:gridCol>
                <a:gridCol w="6569920">
                  <a:extLst>
                    <a:ext uri="{9D8B030D-6E8A-4147-A177-3AD203B41FA5}">
                      <a16:colId xmlns:a16="http://schemas.microsoft.com/office/drawing/2014/main" val="20001"/>
                    </a:ext>
                  </a:extLst>
                </a:gridCol>
              </a:tblGrid>
              <a:tr h="527891">
                <a:tc>
                  <a:txBody>
                    <a:bodyPr/>
                    <a:lstStyle/>
                    <a:p>
                      <a:endParaRPr lang="en-GB" sz="1400" dirty="0"/>
                    </a:p>
                  </a:txBody>
                  <a:tcPr marL="68580" marR="68580" marT="34290" marB="34290"/>
                </a:tc>
                <a:tc>
                  <a:txBody>
                    <a:bodyPr/>
                    <a:lstStyle/>
                    <a:p>
                      <a:endParaRPr lang="en-GB" sz="1400" dirty="0"/>
                    </a:p>
                  </a:txBody>
                  <a:tcPr marL="68580" marR="68580" marT="34290" marB="34290"/>
                </a:tc>
                <a:extLst>
                  <a:ext uri="{0D108BD9-81ED-4DB2-BD59-A6C34878D82A}">
                    <a16:rowId xmlns:a16="http://schemas.microsoft.com/office/drawing/2014/main" val="10000"/>
                  </a:ext>
                </a:extLst>
              </a:tr>
              <a:tr h="1326862">
                <a:tc>
                  <a:txBody>
                    <a:bodyPr/>
                    <a:lstStyle/>
                    <a:p>
                      <a:r>
                        <a:rPr lang="en-GB" sz="2800" b="0" i="0" u="none" strike="noStrike" kern="1200" baseline="0" dirty="0">
                          <a:solidFill>
                            <a:schemeClr val="dk1"/>
                          </a:solidFill>
                          <a:latin typeface="+mn-lt"/>
                          <a:ea typeface="+mn-ea"/>
                          <a:cs typeface="+mn-cs"/>
                        </a:rPr>
                        <a:t>AO1:</a:t>
                      </a:r>
                      <a:endParaRPr lang="en-GB" sz="2800" dirty="0"/>
                    </a:p>
                  </a:txBody>
                  <a:tcPr marL="68580" marR="68580" marT="34290" marB="34290"/>
                </a:tc>
                <a:tc>
                  <a:txBody>
                    <a:bodyPr/>
                    <a:lstStyle/>
                    <a:p>
                      <a:r>
                        <a:rPr lang="en-GB" sz="2800" b="0" i="0" u="none" strike="noStrike" kern="1200" baseline="0" dirty="0">
                          <a:solidFill>
                            <a:schemeClr val="dk1"/>
                          </a:solidFill>
                          <a:latin typeface="+mn-lt"/>
                          <a:ea typeface="+mn-ea"/>
                          <a:cs typeface="+mn-cs"/>
                        </a:rPr>
                        <a:t>Demonstrate knowledge and understanding of: scientific ideas; scientific techniques and procedures.</a:t>
                      </a:r>
                    </a:p>
                  </a:txBody>
                  <a:tcPr marL="68580" marR="68580" marT="34290" marB="34290"/>
                </a:tc>
                <a:extLst>
                  <a:ext uri="{0D108BD9-81ED-4DB2-BD59-A6C34878D82A}">
                    <a16:rowId xmlns:a16="http://schemas.microsoft.com/office/drawing/2014/main" val="10001"/>
                  </a:ext>
                </a:extLst>
              </a:tr>
              <a:tr h="1326862">
                <a:tc>
                  <a:txBody>
                    <a:bodyPr/>
                    <a:lstStyle/>
                    <a:p>
                      <a:r>
                        <a:rPr lang="en-GB" sz="2800" b="0" i="0" u="none" strike="noStrike" kern="1200" baseline="0" dirty="0">
                          <a:solidFill>
                            <a:schemeClr val="dk1"/>
                          </a:solidFill>
                          <a:latin typeface="+mn-lt"/>
                          <a:ea typeface="+mn-ea"/>
                          <a:cs typeface="+mn-cs"/>
                        </a:rPr>
                        <a:t>AO2:</a:t>
                      </a:r>
                      <a:endParaRPr lang="en-GB" sz="2800" dirty="0"/>
                    </a:p>
                  </a:txBody>
                  <a:tcPr marL="68580" marR="68580" marT="34290" marB="34290"/>
                </a:tc>
                <a:tc>
                  <a:txBody>
                    <a:bodyPr/>
                    <a:lstStyle/>
                    <a:p>
                      <a:r>
                        <a:rPr lang="en-GB" sz="2800" b="0" i="0" u="none" strike="noStrike" kern="1200" baseline="0" dirty="0">
                          <a:solidFill>
                            <a:schemeClr val="dk1"/>
                          </a:solidFill>
                          <a:latin typeface="+mn-lt"/>
                          <a:ea typeface="+mn-ea"/>
                          <a:cs typeface="+mn-cs"/>
                        </a:rPr>
                        <a:t>Apply knowledge and understanding of: scientific ideas; scientific enquiry, techniques and procedures.</a:t>
                      </a:r>
                    </a:p>
                  </a:txBody>
                  <a:tcPr marL="68580" marR="68580" marT="34290" marB="34290"/>
                </a:tc>
                <a:extLst>
                  <a:ext uri="{0D108BD9-81ED-4DB2-BD59-A6C34878D82A}">
                    <a16:rowId xmlns:a16="http://schemas.microsoft.com/office/drawing/2014/main" val="10002"/>
                  </a:ext>
                </a:extLst>
              </a:tr>
              <a:tr h="1926091">
                <a:tc>
                  <a:txBody>
                    <a:bodyPr/>
                    <a:lstStyle/>
                    <a:p>
                      <a:r>
                        <a:rPr lang="en-GB" sz="2800" b="0" i="0" u="none" strike="noStrike" kern="1200" baseline="0" dirty="0">
                          <a:solidFill>
                            <a:schemeClr val="dk1"/>
                          </a:solidFill>
                          <a:latin typeface="+mn-lt"/>
                          <a:ea typeface="+mn-ea"/>
                          <a:cs typeface="+mn-cs"/>
                        </a:rPr>
                        <a:t>AO3:</a:t>
                      </a:r>
                      <a:endParaRPr lang="en-GB" sz="2800" dirty="0"/>
                    </a:p>
                  </a:txBody>
                  <a:tcPr marL="68580" marR="68580" marT="34290" marB="34290"/>
                </a:tc>
                <a:tc>
                  <a:txBody>
                    <a:bodyPr/>
                    <a:lstStyle/>
                    <a:p>
                      <a:r>
                        <a:rPr lang="en-GB" sz="2800" b="0" i="0" u="none" strike="noStrike" kern="1200" baseline="0" dirty="0">
                          <a:solidFill>
                            <a:schemeClr val="dk1"/>
                          </a:solidFill>
                          <a:latin typeface="+mn-lt"/>
                          <a:ea typeface="+mn-ea"/>
                          <a:cs typeface="+mn-cs"/>
                        </a:rPr>
                        <a:t>Analyse information and ideas to: interpret and evaluate; make judgments and draw conclusions; develop and improve experimental procedures.</a:t>
                      </a:r>
                      <a:endParaRPr lang="en-GB" sz="28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053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Conducting an investigation</a:t>
            </a:r>
          </a:p>
        </p:txBody>
      </p:sp>
      <p:sp>
        <p:nvSpPr>
          <p:cNvPr id="3" name="Content Placeholder 2"/>
          <p:cNvSpPr>
            <a:spLocks noGrp="1"/>
          </p:cNvSpPr>
          <p:nvPr>
            <p:ph idx="1"/>
          </p:nvPr>
        </p:nvSpPr>
        <p:spPr>
          <a:xfrm>
            <a:off x="457200" y="1417638"/>
            <a:ext cx="8229600" cy="4925144"/>
          </a:xfrm>
        </p:spPr>
        <p:txBody>
          <a:bodyPr>
            <a:normAutofit fontScale="70000" lnSpcReduction="20000"/>
          </a:bodyPr>
          <a:lstStyle/>
          <a:p>
            <a:pPr marL="0" indent="0">
              <a:buNone/>
            </a:pPr>
            <a:r>
              <a:rPr lang="en-GB" dirty="0"/>
              <a:t>8.2.6 Required practical activity 6</a:t>
            </a:r>
          </a:p>
          <a:p>
            <a:pPr marL="0" indent="0">
              <a:buNone/>
            </a:pPr>
            <a:r>
              <a:rPr lang="en-GB" dirty="0"/>
              <a:t>Investigate how paper chromatography can be used to separate and tell the difference between coloured substances. Students should calculate </a:t>
            </a:r>
            <a:r>
              <a:rPr lang="en-GB" dirty="0" err="1"/>
              <a:t>Rf</a:t>
            </a:r>
            <a:r>
              <a:rPr lang="en-GB" dirty="0"/>
              <a:t> values.</a:t>
            </a:r>
          </a:p>
          <a:p>
            <a:pPr marL="0" indent="0">
              <a:buNone/>
            </a:pPr>
            <a:r>
              <a:rPr lang="en-GB" dirty="0"/>
              <a:t>Apparatus and techniques</a:t>
            </a:r>
          </a:p>
          <a:p>
            <a:r>
              <a:rPr lang="en-GB" dirty="0"/>
              <a:t>AT 1 – use of appropriate apparatus to make and record a range of measurements accurately.</a:t>
            </a:r>
          </a:p>
          <a:p>
            <a:r>
              <a:rPr lang="en-GB" dirty="0"/>
              <a:t>AT 4 – safe use of a range of equipment to purify and/or separate chemical mixtures including chromatography.</a:t>
            </a:r>
          </a:p>
          <a:p>
            <a:pPr marL="0" indent="0">
              <a:buNone/>
            </a:pPr>
            <a:r>
              <a:rPr lang="en-GB" dirty="0"/>
              <a:t>Key opportunities for skills development</a:t>
            </a:r>
          </a:p>
          <a:p>
            <a:r>
              <a:rPr lang="en-GB" dirty="0"/>
              <a:t>WS 2.4 – carry out experiments appropriately having due regard for the correct manipulation of apparatus, the accuracy of measurements and health and safety considerations.</a:t>
            </a:r>
          </a:p>
          <a:p>
            <a:r>
              <a:rPr lang="en-GB" dirty="0"/>
              <a:t>WS 2.6 – make and record observations and measurements using a range of apparatus and methods.</a:t>
            </a:r>
          </a:p>
        </p:txBody>
      </p:sp>
    </p:spTree>
    <p:extLst>
      <p:ext uri="{BB962C8B-B14F-4D97-AF65-F5344CB8AC3E}">
        <p14:creationId xmlns:p14="http://schemas.microsoft.com/office/powerpoint/2010/main" val="3943344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2593</Words>
  <Application>Microsoft Office PowerPoint</Application>
  <PresentationFormat>On-screen Show (4:3)</PresentationFormat>
  <Paragraphs>280</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Symbol</vt:lpstr>
      <vt:lpstr>Trebuchet MS</vt:lpstr>
      <vt:lpstr>Wingdings</vt:lpstr>
      <vt:lpstr>Office Theme</vt:lpstr>
      <vt:lpstr>GCSE (9-1) Science: Preparing for Practicals</vt:lpstr>
      <vt:lpstr>Introduction</vt:lpstr>
      <vt:lpstr>Objectives:</vt:lpstr>
      <vt:lpstr>Outcomes:</vt:lpstr>
      <vt:lpstr>Session components</vt:lpstr>
      <vt:lpstr>The back story</vt:lpstr>
      <vt:lpstr>The situation at GCSE</vt:lpstr>
      <vt:lpstr>Assessment objectives</vt:lpstr>
      <vt:lpstr>Conducting an investigation</vt:lpstr>
      <vt:lpstr>Health warning</vt:lpstr>
      <vt:lpstr>What will assessment items look like?</vt:lpstr>
      <vt:lpstr>PowerPoint Presentation</vt:lpstr>
      <vt:lpstr>Mark scheme (part b)</vt:lpstr>
      <vt:lpstr>How can we prepare students for this?</vt:lpstr>
      <vt:lpstr>Mark scheme</vt:lpstr>
      <vt:lpstr>How can we prepare students for this?</vt:lpstr>
      <vt:lpstr>Mark scheme</vt:lpstr>
      <vt:lpstr>What question might be asked?</vt:lpstr>
      <vt:lpstr>PowerPoint Presentation</vt:lpstr>
      <vt:lpstr>How can we prepare students for this?</vt:lpstr>
      <vt:lpstr>PowerPoint Presentation</vt:lpstr>
      <vt:lpstr>Activity</vt:lpstr>
      <vt:lpstr>Conducting an investigation</vt:lpstr>
      <vt:lpstr>Placing the experiment in a broader context</vt:lpstr>
      <vt:lpstr>What would you think of the teacher who was getting students to…</vt:lpstr>
      <vt:lpstr>PowerPoint Presentation</vt:lpstr>
      <vt:lpstr>Why do we do practical work?  - the key learning outcomes</vt:lpstr>
      <vt:lpstr>Conceptual challenge v procedural challenge</vt:lpstr>
      <vt:lpstr>PowerPoint Presentation</vt:lpstr>
      <vt:lpstr>What did the AO come up with?</vt:lpstr>
      <vt:lpstr>PowerPoint Presentation</vt:lpstr>
      <vt:lpstr>PowerPoint Presentation</vt:lpstr>
      <vt:lpstr>Developing learning objectives</vt:lpstr>
      <vt:lpstr>Action planning</vt:lpstr>
      <vt:lpstr>Thank you, and keep in touch:</vt:lpstr>
    </vt:vector>
  </TitlesOfParts>
  <Company>HARPERCOLLINS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 Nelson</dc:creator>
  <cp:lastModifiedBy>Ed Walsh</cp:lastModifiedBy>
  <cp:revision>32</cp:revision>
  <dcterms:created xsi:type="dcterms:W3CDTF">2014-08-27T13:38:36Z</dcterms:created>
  <dcterms:modified xsi:type="dcterms:W3CDTF">2016-07-07T06:00:08Z</dcterms:modified>
</cp:coreProperties>
</file>